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34"/>
  </p:notesMasterIdLst>
  <p:handoutMasterIdLst>
    <p:handoutMasterId r:id="rId35"/>
  </p:handoutMasterIdLst>
  <p:sldIdLst>
    <p:sldId id="256" r:id="rId3"/>
    <p:sldId id="278" r:id="rId4"/>
    <p:sldId id="257" r:id="rId5"/>
    <p:sldId id="280" r:id="rId6"/>
    <p:sldId id="281" r:id="rId7"/>
    <p:sldId id="286" r:id="rId8"/>
    <p:sldId id="284" r:id="rId9"/>
    <p:sldId id="285" r:id="rId10"/>
    <p:sldId id="283" r:id="rId11"/>
    <p:sldId id="287" r:id="rId12"/>
    <p:sldId id="288" r:id="rId13"/>
    <p:sldId id="289" r:id="rId14"/>
    <p:sldId id="290" r:id="rId15"/>
    <p:sldId id="291" r:id="rId16"/>
    <p:sldId id="293" r:id="rId17"/>
    <p:sldId id="295" r:id="rId18"/>
    <p:sldId id="302" r:id="rId19"/>
    <p:sldId id="323" r:id="rId20"/>
    <p:sldId id="328" r:id="rId21"/>
    <p:sldId id="298" r:id="rId22"/>
    <p:sldId id="299" r:id="rId23"/>
    <p:sldId id="301" r:id="rId24"/>
    <p:sldId id="329" r:id="rId25"/>
    <p:sldId id="308" r:id="rId26"/>
    <p:sldId id="309" r:id="rId27"/>
    <p:sldId id="310" r:id="rId28"/>
    <p:sldId id="311" r:id="rId29"/>
    <p:sldId id="312" r:id="rId30"/>
    <p:sldId id="330" r:id="rId31"/>
    <p:sldId id="320" r:id="rId32"/>
    <p:sldId id="321" r:id="rId3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F8787"/>
    <a:srgbClr val="664CFF"/>
    <a:srgbClr val="FFBCFF"/>
    <a:srgbClr val="C2BCFF"/>
    <a:srgbClr val="6EBCFF"/>
    <a:srgbClr val="00BCFF"/>
    <a:srgbClr val="C51149"/>
    <a:srgbClr val="C1C207"/>
    <a:srgbClr val="B8103B"/>
    <a:srgbClr val="60C5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75" d="100"/>
          <a:sy n="75" d="100"/>
        </p:scale>
        <p:origin x="-360" y="-112"/>
      </p:cViewPr>
      <p:guideLst>
        <p:guide orient="horz" pos="195"/>
        <p:guide pos="289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Feuil1!$B$1</c:f>
              <c:strCache>
                <c:ptCount val="1"/>
                <c:pt idx="0">
                  <c:v>Ventes</c:v>
                </c:pt>
              </c:strCache>
            </c:strRef>
          </c:tx>
          <c:explosion val="25"/>
          <c:dPt>
            <c:idx val="0"/>
            <c:bubble3D val="0"/>
            <c:spPr>
              <a:solidFill>
                <a:srgbClr val="6EBCFF"/>
              </a:solidFill>
            </c:spPr>
          </c:dPt>
          <c:dPt>
            <c:idx val="1"/>
            <c:bubble3D val="0"/>
            <c:spPr>
              <a:solidFill>
                <a:srgbClr val="FFBCFF"/>
              </a:solidFill>
            </c:spPr>
          </c:dPt>
          <c:dPt>
            <c:idx val="2"/>
            <c:bubble3D val="0"/>
            <c:spPr>
              <a:solidFill>
                <a:srgbClr val="60C57B"/>
              </a:solidFill>
            </c:spPr>
          </c:dPt>
          <c:dPt>
            <c:idx val="3"/>
            <c:bubble3D val="0"/>
            <c:spPr>
              <a:solidFill>
                <a:srgbClr val="C2BCFF"/>
              </a:solidFill>
            </c:spPr>
          </c:dPt>
          <c:dLbls>
            <c:txPr>
              <a:bodyPr/>
              <a:lstStyle/>
              <a:p>
                <a:pPr>
                  <a:defRPr sz="1600">
                    <a:latin typeface="Arial"/>
                    <a:cs typeface="Arial"/>
                  </a:defRPr>
                </a:pPr>
                <a:endParaRPr lang="fr-FR"/>
              </a:p>
            </c:txPr>
            <c:showLegendKey val="0"/>
            <c:showVal val="0"/>
            <c:showCatName val="1"/>
            <c:showSerName val="0"/>
            <c:showPercent val="1"/>
            <c:showBubbleSize val="0"/>
            <c:showLeaderLines val="1"/>
          </c:dLbls>
          <c:cat>
            <c:strRef>
              <c:f>Feuil1!$A$2:$A$5</c:f>
              <c:strCache>
                <c:ptCount val="4"/>
                <c:pt idx="0">
                  <c:v>Entreprises</c:v>
                </c:pt>
                <c:pt idx="1">
                  <c:v>Voyageurs</c:v>
                </c:pt>
                <c:pt idx="2">
                  <c:v>Concours publics</c:v>
                </c:pt>
                <c:pt idx="3">
                  <c:v>Autres</c:v>
                </c:pt>
              </c:strCache>
            </c:strRef>
          </c:cat>
          <c:val>
            <c:numRef>
              <c:f>Feuil1!$B$2:$B$5</c:f>
              <c:numCache>
                <c:formatCode>General</c:formatCode>
                <c:ptCount val="4"/>
                <c:pt idx="0">
                  <c:v>47.5</c:v>
                </c:pt>
                <c:pt idx="1">
                  <c:v>30.4</c:v>
                </c:pt>
                <c:pt idx="2">
                  <c:v>19.4</c:v>
                </c:pt>
                <c:pt idx="3">
                  <c:v>2.7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1415ED-3BF8-444F-98BE-D6A33D66136E}" type="datetimeFigureOut">
              <a:rPr lang="fr-FR" smtClean="0"/>
              <a:t>28/09/15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A0C658-5337-B640-8490-BB6A2F187392}" type="slidenum">
              <a:rPr lang="fr-FR" smtClean="0"/>
              <a:t>‹#›</a:t>
            </a:fld>
            <a:endParaRPr lang="fr-FR"/>
          </a:p>
        </p:txBody>
      </p:sp>
    </p:spTree>
    <p:extLst>
      <p:ext uri="{BB962C8B-B14F-4D97-AF65-F5344CB8AC3E}">
        <p14:creationId xmlns:p14="http://schemas.microsoft.com/office/powerpoint/2010/main" val="6987004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FDAC7A-EF81-7E46-BEDD-FD129CB14B26}" type="datetimeFigureOut">
              <a:rPr lang="fr-FR" smtClean="0"/>
              <a:t>28/09/15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D87FF-36D7-0E4A-928B-8145EAC60651}" type="slidenum">
              <a:rPr lang="fr-FR" smtClean="0"/>
              <a:t>‹#›</a:t>
            </a:fld>
            <a:endParaRPr lang="fr-FR"/>
          </a:p>
        </p:txBody>
      </p:sp>
    </p:spTree>
    <p:extLst>
      <p:ext uri="{BB962C8B-B14F-4D97-AF65-F5344CB8AC3E}">
        <p14:creationId xmlns:p14="http://schemas.microsoft.com/office/powerpoint/2010/main" val="6895423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Réunions</a:t>
            </a:r>
            <a:r>
              <a:rPr lang="fr-FR" baseline="0" dirty="0" smtClean="0"/>
              <a:t> régulières pour étudier les problématiques futur du secteur. </a:t>
            </a:r>
            <a:endParaRPr lang="fr-FR" dirty="0"/>
          </a:p>
        </p:txBody>
      </p:sp>
      <p:sp>
        <p:nvSpPr>
          <p:cNvPr id="4" name="Espace réservé du numéro de diapositive 3"/>
          <p:cNvSpPr>
            <a:spLocks noGrp="1"/>
          </p:cNvSpPr>
          <p:nvPr>
            <p:ph type="sldNum" sz="quarter" idx="10"/>
          </p:nvPr>
        </p:nvSpPr>
        <p:spPr/>
        <p:txBody>
          <a:bodyPr/>
          <a:lstStyle/>
          <a:p>
            <a:fld id="{A58D87FF-36D7-0E4A-928B-8145EAC60651}" type="slidenum">
              <a:rPr lang="fr-FR" smtClean="0"/>
              <a:t>2</a:t>
            </a:fld>
            <a:endParaRPr lang="fr-FR"/>
          </a:p>
        </p:txBody>
      </p:sp>
    </p:spTree>
    <p:extLst>
      <p:ext uri="{BB962C8B-B14F-4D97-AF65-F5344CB8AC3E}">
        <p14:creationId xmlns:p14="http://schemas.microsoft.com/office/powerpoint/2010/main" val="136732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a:t>
            </a:r>
            <a:r>
              <a:rPr lang="fr-FR" baseline="0" dirty="0" smtClean="0"/>
              <a:t> dépense de rénovation du réseau est financée par l’endettement de SNCF Réseau, ce n’est pas durable. </a:t>
            </a:r>
            <a:endParaRPr lang="fr-FR" dirty="0"/>
          </a:p>
        </p:txBody>
      </p:sp>
      <p:sp>
        <p:nvSpPr>
          <p:cNvPr id="4" name="Espace réservé du numéro de diapositive 3"/>
          <p:cNvSpPr>
            <a:spLocks noGrp="1"/>
          </p:cNvSpPr>
          <p:nvPr>
            <p:ph type="sldNum" sz="quarter" idx="10"/>
          </p:nvPr>
        </p:nvSpPr>
        <p:spPr/>
        <p:txBody>
          <a:bodyPr/>
          <a:lstStyle/>
          <a:p>
            <a:fld id="{A58D87FF-36D7-0E4A-928B-8145EAC60651}" type="slidenum">
              <a:rPr lang="fr-FR" smtClean="0"/>
              <a:t>16</a:t>
            </a:fld>
            <a:endParaRPr lang="fr-FR"/>
          </a:p>
        </p:txBody>
      </p:sp>
    </p:spTree>
    <p:extLst>
      <p:ext uri="{BB962C8B-B14F-4D97-AF65-F5344CB8AC3E}">
        <p14:creationId xmlns:p14="http://schemas.microsoft.com/office/powerpoint/2010/main" val="2811273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nSpc>
                <a:spcPct val="90000"/>
              </a:lnSpc>
              <a:buFont typeface="Wingdings" charset="2"/>
              <a:buNone/>
            </a:pPr>
            <a:endParaRPr lang="fr-FR" sz="1200" dirty="0" smtClean="0">
              <a:latin typeface="Arial"/>
              <a:cs typeface="Arial"/>
            </a:endParaRPr>
          </a:p>
        </p:txBody>
      </p:sp>
      <p:sp>
        <p:nvSpPr>
          <p:cNvPr id="4" name="Espace réservé du numéro de diapositive 3"/>
          <p:cNvSpPr>
            <a:spLocks noGrp="1"/>
          </p:cNvSpPr>
          <p:nvPr>
            <p:ph type="sldNum" sz="quarter" idx="10"/>
          </p:nvPr>
        </p:nvSpPr>
        <p:spPr/>
        <p:txBody>
          <a:bodyPr/>
          <a:lstStyle/>
          <a:p>
            <a:fld id="{A58D87FF-36D7-0E4A-928B-8145EAC60651}" type="slidenum">
              <a:rPr lang="fr-FR" smtClean="0"/>
              <a:t>17</a:t>
            </a:fld>
            <a:endParaRPr lang="fr-FR"/>
          </a:p>
        </p:txBody>
      </p:sp>
    </p:spTree>
    <p:extLst>
      <p:ext uri="{BB962C8B-B14F-4D97-AF65-F5344CB8AC3E}">
        <p14:creationId xmlns:p14="http://schemas.microsoft.com/office/powerpoint/2010/main" val="166183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Baisse</a:t>
            </a:r>
            <a:r>
              <a:rPr lang="fr-FR" baseline="0" dirty="0" smtClean="0"/>
              <a:t> des contributions des petites entreprises et des voyageurs (via dézonage). </a:t>
            </a:r>
            <a:r>
              <a:rPr lang="fr-FR" sz="1200" b="1" dirty="0" smtClean="0">
                <a:solidFill>
                  <a:srgbClr val="00004C"/>
                </a:solidFill>
              </a:rPr>
              <a:t>La part réellement acquittée par les voyageurs est l’une des plus faible de toutes les métropoles européennes et ne croit pas.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smtClean="0">
                <a:solidFill>
                  <a:srgbClr val="00004C"/>
                </a:solidFill>
              </a:rPr>
              <a:t>QUESTION FINALE : COMMENT</a:t>
            </a:r>
            <a:r>
              <a:rPr lang="fr-FR" sz="1200" b="1" baseline="0" dirty="0" smtClean="0">
                <a:solidFill>
                  <a:srgbClr val="00004C"/>
                </a:solidFill>
              </a:rPr>
              <a:t> FINANCER CES 2 MILLIARDS </a:t>
            </a:r>
            <a:endParaRPr lang="fr-FR" sz="1200" b="1" dirty="0" smtClean="0">
              <a:solidFill>
                <a:srgbClr val="00004C"/>
              </a:solidFill>
            </a:endParaRPr>
          </a:p>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58D87FF-36D7-0E4A-928B-8145EAC60651}" type="slidenum">
              <a:rPr lang="fr-FR" smtClean="0"/>
              <a:t>18</a:t>
            </a:fld>
            <a:endParaRPr lang="fr-FR"/>
          </a:p>
        </p:txBody>
      </p:sp>
    </p:spTree>
    <p:extLst>
      <p:ext uri="{BB962C8B-B14F-4D97-AF65-F5344CB8AC3E}">
        <p14:creationId xmlns:p14="http://schemas.microsoft.com/office/powerpoint/2010/main" val="281127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Baisse</a:t>
            </a:r>
            <a:r>
              <a:rPr lang="fr-FR" baseline="0" dirty="0" smtClean="0"/>
              <a:t> des contributions des petites entreprises et des voyageurs (via dézonage). </a:t>
            </a:r>
            <a:r>
              <a:rPr lang="fr-FR" sz="1200" b="1" dirty="0" smtClean="0">
                <a:solidFill>
                  <a:srgbClr val="00004C"/>
                </a:solidFill>
              </a:rPr>
              <a:t>La part réellement acquittée par les voyageurs est l’une des plus faible de toutes les métropoles européennes et ne croit pas.</a:t>
            </a:r>
          </a:p>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58D87FF-36D7-0E4A-928B-8145EAC60651}" type="slidenum">
              <a:rPr lang="fr-FR" smtClean="0"/>
              <a:t>19</a:t>
            </a:fld>
            <a:endParaRPr lang="fr-FR"/>
          </a:p>
        </p:txBody>
      </p:sp>
    </p:spTree>
    <p:extLst>
      <p:ext uri="{BB962C8B-B14F-4D97-AF65-F5344CB8AC3E}">
        <p14:creationId xmlns:p14="http://schemas.microsoft.com/office/powerpoint/2010/main" val="2811273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8D87FF-36D7-0E4A-928B-8145EAC60651}" type="slidenum">
              <a:rPr lang="fr-FR" smtClean="0"/>
              <a:t>21</a:t>
            </a:fld>
            <a:endParaRPr lang="fr-FR"/>
          </a:p>
        </p:txBody>
      </p:sp>
    </p:spTree>
    <p:extLst>
      <p:ext uri="{BB962C8B-B14F-4D97-AF65-F5344CB8AC3E}">
        <p14:creationId xmlns:p14="http://schemas.microsoft.com/office/powerpoint/2010/main" val="2811273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8301">
              <a:defRPr sz="2300">
                <a:solidFill>
                  <a:schemeClr val="tx1"/>
                </a:solidFill>
                <a:latin typeface="Arial" charset="0"/>
                <a:ea typeface="ＭＳ Ｐゴシック" charset="0"/>
                <a:cs typeface="ＭＳ Ｐゴシック" charset="0"/>
              </a:defRPr>
            </a:lvl1pPr>
            <a:lvl2pPr marL="703054" indent="-270405" defTabSz="868301">
              <a:defRPr sz="2300">
                <a:solidFill>
                  <a:schemeClr val="tx1"/>
                </a:solidFill>
                <a:latin typeface="Arial" charset="0"/>
                <a:ea typeface="ＭＳ Ｐゴシック" charset="0"/>
              </a:defRPr>
            </a:lvl2pPr>
            <a:lvl3pPr marL="1081621" indent="-216324" defTabSz="868301">
              <a:defRPr sz="2300">
                <a:solidFill>
                  <a:schemeClr val="tx1"/>
                </a:solidFill>
                <a:latin typeface="Arial" charset="0"/>
                <a:ea typeface="ＭＳ Ｐゴシック" charset="0"/>
              </a:defRPr>
            </a:lvl3pPr>
            <a:lvl4pPr marL="1514269" indent="-216324" defTabSz="868301">
              <a:defRPr sz="2300">
                <a:solidFill>
                  <a:schemeClr val="tx1"/>
                </a:solidFill>
                <a:latin typeface="Arial" charset="0"/>
                <a:ea typeface="ＭＳ Ｐゴシック" charset="0"/>
              </a:defRPr>
            </a:lvl4pPr>
            <a:lvl5pPr marL="1946918" indent="-216324" defTabSz="868301">
              <a:defRPr sz="2300">
                <a:solidFill>
                  <a:schemeClr val="tx1"/>
                </a:solidFill>
                <a:latin typeface="Arial" charset="0"/>
                <a:ea typeface="ＭＳ Ｐゴシック" charset="0"/>
              </a:defRPr>
            </a:lvl5pPr>
            <a:lvl6pPr marL="2379566" indent="-216324" defTabSz="868301" eaLnBrk="0" fontAlgn="base" hangingPunct="0">
              <a:spcBef>
                <a:spcPct val="0"/>
              </a:spcBef>
              <a:spcAft>
                <a:spcPct val="0"/>
              </a:spcAft>
              <a:defRPr sz="2300">
                <a:solidFill>
                  <a:schemeClr val="tx1"/>
                </a:solidFill>
                <a:latin typeface="Arial" charset="0"/>
                <a:ea typeface="ＭＳ Ｐゴシック" charset="0"/>
              </a:defRPr>
            </a:lvl6pPr>
            <a:lvl7pPr marL="2812214" indent="-216324" defTabSz="868301" eaLnBrk="0" fontAlgn="base" hangingPunct="0">
              <a:spcBef>
                <a:spcPct val="0"/>
              </a:spcBef>
              <a:spcAft>
                <a:spcPct val="0"/>
              </a:spcAft>
              <a:defRPr sz="2300">
                <a:solidFill>
                  <a:schemeClr val="tx1"/>
                </a:solidFill>
                <a:latin typeface="Arial" charset="0"/>
                <a:ea typeface="ＭＳ Ｐゴシック" charset="0"/>
              </a:defRPr>
            </a:lvl7pPr>
            <a:lvl8pPr marL="3244863" indent="-216324" defTabSz="868301" eaLnBrk="0" fontAlgn="base" hangingPunct="0">
              <a:spcBef>
                <a:spcPct val="0"/>
              </a:spcBef>
              <a:spcAft>
                <a:spcPct val="0"/>
              </a:spcAft>
              <a:defRPr sz="2300">
                <a:solidFill>
                  <a:schemeClr val="tx1"/>
                </a:solidFill>
                <a:latin typeface="Arial" charset="0"/>
                <a:ea typeface="ＭＳ Ｐゴシック" charset="0"/>
              </a:defRPr>
            </a:lvl8pPr>
            <a:lvl9pPr marL="3677511" indent="-216324" defTabSz="868301" eaLnBrk="0" fontAlgn="base" hangingPunct="0">
              <a:spcBef>
                <a:spcPct val="0"/>
              </a:spcBef>
              <a:spcAft>
                <a:spcPct val="0"/>
              </a:spcAft>
              <a:defRPr sz="2300">
                <a:solidFill>
                  <a:schemeClr val="tx1"/>
                </a:solidFill>
                <a:latin typeface="Arial" charset="0"/>
                <a:ea typeface="ＭＳ Ｐゴシック" charset="0"/>
              </a:defRPr>
            </a:lvl9pPr>
          </a:lstStyle>
          <a:p>
            <a:fld id="{B789E7B1-BE25-0448-AC29-735D99F2C849}" type="slidenum">
              <a:rPr lang="fr-FR" sz="1200">
                <a:solidFill>
                  <a:prstClr val="black"/>
                </a:solidFill>
              </a:rPr>
              <a:pPr/>
              <a:t>25</a:t>
            </a:fld>
            <a:endParaRPr lang="fr-FR" sz="1200">
              <a:solidFill>
                <a:prstClr val="black"/>
              </a:solidFill>
            </a:endParaRPr>
          </a:p>
        </p:txBody>
      </p:sp>
      <p:sp>
        <p:nvSpPr>
          <p:cNvPr id="25602" name="Rectangle 2"/>
          <p:cNvSpPr>
            <a:spLocks noGrp="1" noRot="1" noChangeAspect="1" noChangeArrowheads="1" noTextEdit="1"/>
          </p:cNvSpPr>
          <p:nvPr>
            <p:ph type="sldImg"/>
          </p:nvPr>
        </p:nvSpPr>
        <p:spPr>
          <a:xfrm>
            <a:off x="1358900" y="555625"/>
            <a:ext cx="4092575" cy="3068638"/>
          </a:xfrm>
          <a:ln/>
        </p:spPr>
      </p:sp>
      <p:sp>
        <p:nvSpPr>
          <p:cNvPr id="25603" name="Rectangle 3"/>
          <p:cNvSpPr>
            <a:spLocks noGrp="1" noChangeArrowheads="1"/>
          </p:cNvSpPr>
          <p:nvPr>
            <p:ph type="body" idx="1"/>
          </p:nvPr>
        </p:nvSpPr>
        <p:spPr>
          <a:xfrm>
            <a:off x="685958" y="3701351"/>
            <a:ext cx="5486084" cy="5019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16324" indent="-216324" algn="ctr">
              <a:lnSpc>
                <a:spcPct val="90000"/>
              </a:lnSpc>
            </a:pPr>
            <a:endParaRPr lang="fr-F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7831">
              <a:defRPr sz="2300">
                <a:solidFill>
                  <a:schemeClr val="tx1"/>
                </a:solidFill>
                <a:latin typeface="Arial" charset="0"/>
                <a:ea typeface="ＭＳ Ｐゴシック" charset="0"/>
                <a:cs typeface="ＭＳ Ｐゴシック" charset="0"/>
              </a:defRPr>
            </a:lvl1pPr>
            <a:lvl2pPr marL="703054" indent="-270405" defTabSz="887831">
              <a:defRPr sz="2300">
                <a:solidFill>
                  <a:schemeClr val="tx1"/>
                </a:solidFill>
                <a:latin typeface="Arial" charset="0"/>
                <a:ea typeface="ＭＳ Ｐゴシック" charset="0"/>
              </a:defRPr>
            </a:lvl2pPr>
            <a:lvl3pPr marL="1081621" indent="-216324" defTabSz="887831">
              <a:defRPr sz="2300">
                <a:solidFill>
                  <a:schemeClr val="tx1"/>
                </a:solidFill>
                <a:latin typeface="Arial" charset="0"/>
                <a:ea typeface="ＭＳ Ｐゴシック" charset="0"/>
              </a:defRPr>
            </a:lvl3pPr>
            <a:lvl4pPr marL="1514269" indent="-216324" defTabSz="887831">
              <a:defRPr sz="2300">
                <a:solidFill>
                  <a:schemeClr val="tx1"/>
                </a:solidFill>
                <a:latin typeface="Arial" charset="0"/>
                <a:ea typeface="ＭＳ Ｐゴシック" charset="0"/>
              </a:defRPr>
            </a:lvl4pPr>
            <a:lvl5pPr marL="1946918" indent="-216324" defTabSz="887831">
              <a:defRPr sz="2300">
                <a:solidFill>
                  <a:schemeClr val="tx1"/>
                </a:solidFill>
                <a:latin typeface="Arial" charset="0"/>
                <a:ea typeface="ＭＳ Ｐゴシック" charset="0"/>
              </a:defRPr>
            </a:lvl5pPr>
            <a:lvl6pPr marL="2379566" indent="-216324" defTabSz="887831" eaLnBrk="0" fontAlgn="base" hangingPunct="0">
              <a:spcBef>
                <a:spcPct val="0"/>
              </a:spcBef>
              <a:spcAft>
                <a:spcPct val="0"/>
              </a:spcAft>
              <a:defRPr sz="2300">
                <a:solidFill>
                  <a:schemeClr val="tx1"/>
                </a:solidFill>
                <a:latin typeface="Arial" charset="0"/>
                <a:ea typeface="ＭＳ Ｐゴシック" charset="0"/>
              </a:defRPr>
            </a:lvl6pPr>
            <a:lvl7pPr marL="2812214" indent="-216324" defTabSz="887831" eaLnBrk="0" fontAlgn="base" hangingPunct="0">
              <a:spcBef>
                <a:spcPct val="0"/>
              </a:spcBef>
              <a:spcAft>
                <a:spcPct val="0"/>
              </a:spcAft>
              <a:defRPr sz="2300">
                <a:solidFill>
                  <a:schemeClr val="tx1"/>
                </a:solidFill>
                <a:latin typeface="Arial" charset="0"/>
                <a:ea typeface="ＭＳ Ｐゴシック" charset="0"/>
              </a:defRPr>
            </a:lvl7pPr>
            <a:lvl8pPr marL="3244863" indent="-216324" defTabSz="887831" eaLnBrk="0" fontAlgn="base" hangingPunct="0">
              <a:spcBef>
                <a:spcPct val="0"/>
              </a:spcBef>
              <a:spcAft>
                <a:spcPct val="0"/>
              </a:spcAft>
              <a:defRPr sz="2300">
                <a:solidFill>
                  <a:schemeClr val="tx1"/>
                </a:solidFill>
                <a:latin typeface="Arial" charset="0"/>
                <a:ea typeface="ＭＳ Ｐゴシック" charset="0"/>
              </a:defRPr>
            </a:lvl8pPr>
            <a:lvl9pPr marL="3677511" indent="-216324" defTabSz="887831" eaLnBrk="0" fontAlgn="base" hangingPunct="0">
              <a:spcBef>
                <a:spcPct val="0"/>
              </a:spcBef>
              <a:spcAft>
                <a:spcPct val="0"/>
              </a:spcAft>
              <a:defRPr sz="2300">
                <a:solidFill>
                  <a:schemeClr val="tx1"/>
                </a:solidFill>
                <a:latin typeface="Arial" charset="0"/>
                <a:ea typeface="ＭＳ Ｐゴシック" charset="0"/>
              </a:defRPr>
            </a:lvl9pPr>
          </a:lstStyle>
          <a:p>
            <a:fld id="{DA8BF046-B750-A44F-9163-832B62DCD822}" type="slidenum">
              <a:rPr lang="fr-FR" sz="1300">
                <a:solidFill>
                  <a:prstClr val="black"/>
                </a:solidFill>
              </a:rPr>
              <a:pPr/>
              <a:t>26</a:t>
            </a:fld>
            <a:endParaRPr lang="fr-FR" sz="1300">
              <a:solidFill>
                <a:prstClr val="black"/>
              </a:solidFill>
            </a:endParaRPr>
          </a:p>
        </p:txBody>
      </p:sp>
      <p:sp>
        <p:nvSpPr>
          <p:cNvPr id="27650" name="Rectangle 2"/>
          <p:cNvSpPr>
            <a:spLocks noGrp="1" noRot="1" noChangeAspect="1" noChangeArrowheads="1" noTextEdit="1"/>
          </p:cNvSpPr>
          <p:nvPr>
            <p:ph type="sldImg"/>
          </p:nvPr>
        </p:nvSpPr>
        <p:spPr>
          <a:xfrm>
            <a:off x="1419225" y="566738"/>
            <a:ext cx="4181475" cy="3135312"/>
          </a:xfrm>
          <a:ln/>
        </p:spPr>
      </p:sp>
      <p:sp>
        <p:nvSpPr>
          <p:cNvPr id="27651" name="Rectangle 3"/>
          <p:cNvSpPr>
            <a:spLocks noGrp="1" noChangeArrowheads="1"/>
          </p:cNvSpPr>
          <p:nvPr>
            <p:ph type="body" idx="1"/>
          </p:nvPr>
        </p:nvSpPr>
        <p:spPr>
          <a:xfrm>
            <a:off x="706506" y="3781027"/>
            <a:ext cx="5655202" cy="51268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19329" indent="-219329" algn="ctr">
              <a:lnSpc>
                <a:spcPct val="90000"/>
              </a:lnSpc>
            </a:pPr>
            <a:endParaRPr lang="fr-F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a:ln/>
        </p:spPr>
      </p:sp>
      <p:sp>
        <p:nvSpPr>
          <p:cNvPr id="2969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t>Carte extraite de l’Enquête globale Transport menée en 2010 par le STIF en partenariat avec la DRIEA. </a:t>
            </a:r>
          </a:p>
          <a:p>
            <a:r>
              <a:rPr lang="fr-FR"/>
              <a:t>Publication OMNIL septembre 2012</a:t>
            </a:r>
          </a:p>
          <a:p>
            <a:r>
              <a:rPr lang="fr-FR"/>
              <a:t>Voir extraits dans la fiche préparée par JN.Chapulut</a:t>
            </a:r>
          </a:p>
        </p:txBody>
      </p:sp>
      <p:sp>
        <p:nvSpPr>
          <p:cNvPr id="29699"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9333">
              <a:defRPr sz="2300">
                <a:solidFill>
                  <a:schemeClr val="tx1"/>
                </a:solidFill>
                <a:latin typeface="Arial" charset="0"/>
                <a:ea typeface="ＭＳ Ｐゴシック" charset="0"/>
                <a:cs typeface="ＭＳ Ｐゴシック" charset="0"/>
              </a:defRPr>
            </a:lvl1pPr>
            <a:lvl2pPr marL="703054" indent="-270405" defTabSz="889333">
              <a:defRPr sz="2300">
                <a:solidFill>
                  <a:schemeClr val="tx1"/>
                </a:solidFill>
                <a:latin typeface="Arial" charset="0"/>
                <a:ea typeface="ＭＳ Ｐゴシック" charset="0"/>
              </a:defRPr>
            </a:lvl2pPr>
            <a:lvl3pPr marL="1081621" indent="-216324" defTabSz="889333">
              <a:defRPr sz="2300">
                <a:solidFill>
                  <a:schemeClr val="tx1"/>
                </a:solidFill>
                <a:latin typeface="Arial" charset="0"/>
                <a:ea typeface="ＭＳ Ｐゴシック" charset="0"/>
              </a:defRPr>
            </a:lvl3pPr>
            <a:lvl4pPr marL="1514269" indent="-216324" defTabSz="889333">
              <a:defRPr sz="2300">
                <a:solidFill>
                  <a:schemeClr val="tx1"/>
                </a:solidFill>
                <a:latin typeface="Arial" charset="0"/>
                <a:ea typeface="ＭＳ Ｐゴシック" charset="0"/>
              </a:defRPr>
            </a:lvl4pPr>
            <a:lvl5pPr marL="1946918" indent="-216324" defTabSz="889333">
              <a:defRPr sz="2300">
                <a:solidFill>
                  <a:schemeClr val="tx1"/>
                </a:solidFill>
                <a:latin typeface="Arial" charset="0"/>
                <a:ea typeface="ＭＳ Ｐゴシック" charset="0"/>
              </a:defRPr>
            </a:lvl5pPr>
            <a:lvl6pPr marL="2379566" indent="-216324" defTabSz="889333" eaLnBrk="0" fontAlgn="base" hangingPunct="0">
              <a:spcBef>
                <a:spcPct val="0"/>
              </a:spcBef>
              <a:spcAft>
                <a:spcPct val="0"/>
              </a:spcAft>
              <a:defRPr sz="2300">
                <a:solidFill>
                  <a:schemeClr val="tx1"/>
                </a:solidFill>
                <a:latin typeface="Arial" charset="0"/>
                <a:ea typeface="ＭＳ Ｐゴシック" charset="0"/>
              </a:defRPr>
            </a:lvl6pPr>
            <a:lvl7pPr marL="2812214" indent="-216324" defTabSz="889333" eaLnBrk="0" fontAlgn="base" hangingPunct="0">
              <a:spcBef>
                <a:spcPct val="0"/>
              </a:spcBef>
              <a:spcAft>
                <a:spcPct val="0"/>
              </a:spcAft>
              <a:defRPr sz="2300">
                <a:solidFill>
                  <a:schemeClr val="tx1"/>
                </a:solidFill>
                <a:latin typeface="Arial" charset="0"/>
                <a:ea typeface="ＭＳ Ｐゴシック" charset="0"/>
              </a:defRPr>
            </a:lvl7pPr>
            <a:lvl8pPr marL="3244863" indent="-216324" defTabSz="889333" eaLnBrk="0" fontAlgn="base" hangingPunct="0">
              <a:spcBef>
                <a:spcPct val="0"/>
              </a:spcBef>
              <a:spcAft>
                <a:spcPct val="0"/>
              </a:spcAft>
              <a:defRPr sz="2300">
                <a:solidFill>
                  <a:schemeClr val="tx1"/>
                </a:solidFill>
                <a:latin typeface="Arial" charset="0"/>
                <a:ea typeface="ＭＳ Ｐゴシック" charset="0"/>
              </a:defRPr>
            </a:lvl8pPr>
            <a:lvl9pPr marL="3677511" indent="-216324" defTabSz="889333" eaLnBrk="0" fontAlgn="base" hangingPunct="0">
              <a:spcBef>
                <a:spcPct val="0"/>
              </a:spcBef>
              <a:spcAft>
                <a:spcPct val="0"/>
              </a:spcAft>
              <a:defRPr sz="2300">
                <a:solidFill>
                  <a:schemeClr val="tx1"/>
                </a:solidFill>
                <a:latin typeface="Arial" charset="0"/>
                <a:ea typeface="ＭＳ Ｐゴシック" charset="0"/>
              </a:defRPr>
            </a:lvl9pPr>
          </a:lstStyle>
          <a:p>
            <a:fld id="{927F358E-D11F-884E-8B7B-FB2D90B1D494}" type="slidenum">
              <a:rPr lang="fr-FR" sz="1300">
                <a:solidFill>
                  <a:prstClr val="black"/>
                </a:solidFill>
              </a:rPr>
              <a:pPr/>
              <a:t>27</a:t>
            </a:fld>
            <a:endParaRPr lang="fr-FR" sz="13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a:ln/>
        </p:spPr>
      </p:sp>
      <p:sp>
        <p:nvSpPr>
          <p:cNvPr id="3174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t>Source OMNIL année 2012</a:t>
            </a:r>
          </a:p>
        </p:txBody>
      </p:sp>
      <p:sp>
        <p:nvSpPr>
          <p:cNvPr id="3174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6799">
              <a:defRPr sz="2300">
                <a:solidFill>
                  <a:schemeClr val="tx1"/>
                </a:solidFill>
                <a:latin typeface="Arial" charset="0"/>
                <a:ea typeface="ＭＳ Ｐゴシック" charset="0"/>
                <a:cs typeface="ＭＳ Ｐゴシック" charset="0"/>
              </a:defRPr>
            </a:lvl1pPr>
            <a:lvl2pPr marL="703054" indent="-270405" defTabSz="866799">
              <a:defRPr sz="2300">
                <a:solidFill>
                  <a:schemeClr val="tx1"/>
                </a:solidFill>
                <a:latin typeface="Arial" charset="0"/>
                <a:ea typeface="ＭＳ Ｐゴシック" charset="0"/>
              </a:defRPr>
            </a:lvl2pPr>
            <a:lvl3pPr marL="1081621" indent="-216324" defTabSz="866799">
              <a:defRPr sz="2300">
                <a:solidFill>
                  <a:schemeClr val="tx1"/>
                </a:solidFill>
                <a:latin typeface="Arial" charset="0"/>
                <a:ea typeface="ＭＳ Ｐゴシック" charset="0"/>
              </a:defRPr>
            </a:lvl3pPr>
            <a:lvl4pPr marL="1514269" indent="-216324" defTabSz="866799">
              <a:defRPr sz="2300">
                <a:solidFill>
                  <a:schemeClr val="tx1"/>
                </a:solidFill>
                <a:latin typeface="Arial" charset="0"/>
                <a:ea typeface="ＭＳ Ｐゴシック" charset="0"/>
              </a:defRPr>
            </a:lvl4pPr>
            <a:lvl5pPr marL="1946918" indent="-216324" defTabSz="866799">
              <a:defRPr sz="2300">
                <a:solidFill>
                  <a:schemeClr val="tx1"/>
                </a:solidFill>
                <a:latin typeface="Arial" charset="0"/>
                <a:ea typeface="ＭＳ Ｐゴシック" charset="0"/>
              </a:defRPr>
            </a:lvl5pPr>
            <a:lvl6pPr marL="2379566" indent="-216324" defTabSz="866799" eaLnBrk="0" fontAlgn="base" hangingPunct="0">
              <a:spcBef>
                <a:spcPct val="0"/>
              </a:spcBef>
              <a:spcAft>
                <a:spcPct val="0"/>
              </a:spcAft>
              <a:defRPr sz="2300">
                <a:solidFill>
                  <a:schemeClr val="tx1"/>
                </a:solidFill>
                <a:latin typeface="Arial" charset="0"/>
                <a:ea typeface="ＭＳ Ｐゴシック" charset="0"/>
              </a:defRPr>
            </a:lvl6pPr>
            <a:lvl7pPr marL="2812214" indent="-216324" defTabSz="866799" eaLnBrk="0" fontAlgn="base" hangingPunct="0">
              <a:spcBef>
                <a:spcPct val="0"/>
              </a:spcBef>
              <a:spcAft>
                <a:spcPct val="0"/>
              </a:spcAft>
              <a:defRPr sz="2300">
                <a:solidFill>
                  <a:schemeClr val="tx1"/>
                </a:solidFill>
                <a:latin typeface="Arial" charset="0"/>
                <a:ea typeface="ＭＳ Ｐゴシック" charset="0"/>
              </a:defRPr>
            </a:lvl7pPr>
            <a:lvl8pPr marL="3244863" indent="-216324" defTabSz="866799" eaLnBrk="0" fontAlgn="base" hangingPunct="0">
              <a:spcBef>
                <a:spcPct val="0"/>
              </a:spcBef>
              <a:spcAft>
                <a:spcPct val="0"/>
              </a:spcAft>
              <a:defRPr sz="2300">
                <a:solidFill>
                  <a:schemeClr val="tx1"/>
                </a:solidFill>
                <a:latin typeface="Arial" charset="0"/>
                <a:ea typeface="ＭＳ Ｐゴシック" charset="0"/>
              </a:defRPr>
            </a:lvl8pPr>
            <a:lvl9pPr marL="3677511" indent="-216324" defTabSz="866799" eaLnBrk="0" fontAlgn="base" hangingPunct="0">
              <a:spcBef>
                <a:spcPct val="0"/>
              </a:spcBef>
              <a:spcAft>
                <a:spcPct val="0"/>
              </a:spcAft>
              <a:defRPr sz="2300">
                <a:solidFill>
                  <a:schemeClr val="tx1"/>
                </a:solidFill>
                <a:latin typeface="Arial" charset="0"/>
                <a:ea typeface="ＭＳ Ｐゴシック" charset="0"/>
              </a:defRPr>
            </a:lvl9pPr>
          </a:lstStyle>
          <a:p>
            <a:fld id="{C6D034A7-198D-8340-B6C9-3799D05C0270}" type="slidenum">
              <a:rPr lang="fr-FR" sz="1200">
                <a:solidFill>
                  <a:prstClr val="black"/>
                </a:solidFill>
              </a:rPr>
              <a:pPr/>
              <a:t>28</a:t>
            </a:fld>
            <a:endParaRPr lang="fr-FR" sz="1200">
              <a:solidFill>
                <a:prstClr val="black"/>
              </a:solidFill>
            </a:endParaRPr>
          </a:p>
        </p:txBody>
      </p:sp>
      <p:sp>
        <p:nvSpPr>
          <p:cNvPr id="31748" name="Espace réservé du pied de page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1306">
              <a:defRPr sz="2300">
                <a:solidFill>
                  <a:schemeClr val="tx1"/>
                </a:solidFill>
                <a:latin typeface="Arial" charset="0"/>
                <a:ea typeface="ＭＳ Ｐゴシック" charset="0"/>
                <a:cs typeface="ＭＳ Ｐゴシック" charset="0"/>
              </a:defRPr>
            </a:lvl1pPr>
            <a:lvl2pPr marL="703054" indent="-270405" defTabSz="871306">
              <a:defRPr sz="2300">
                <a:solidFill>
                  <a:schemeClr val="tx1"/>
                </a:solidFill>
                <a:latin typeface="Arial" charset="0"/>
                <a:ea typeface="ＭＳ Ｐゴシック" charset="0"/>
              </a:defRPr>
            </a:lvl2pPr>
            <a:lvl3pPr marL="1081621" indent="-216324" defTabSz="871306">
              <a:defRPr sz="2300">
                <a:solidFill>
                  <a:schemeClr val="tx1"/>
                </a:solidFill>
                <a:latin typeface="Arial" charset="0"/>
                <a:ea typeface="ＭＳ Ｐゴシック" charset="0"/>
              </a:defRPr>
            </a:lvl3pPr>
            <a:lvl4pPr marL="1514269" indent="-216324" defTabSz="871306">
              <a:defRPr sz="2300">
                <a:solidFill>
                  <a:schemeClr val="tx1"/>
                </a:solidFill>
                <a:latin typeface="Arial" charset="0"/>
                <a:ea typeface="ＭＳ Ｐゴシック" charset="0"/>
              </a:defRPr>
            </a:lvl4pPr>
            <a:lvl5pPr marL="1946918" indent="-216324" defTabSz="871306">
              <a:defRPr sz="2300">
                <a:solidFill>
                  <a:schemeClr val="tx1"/>
                </a:solidFill>
                <a:latin typeface="Arial" charset="0"/>
                <a:ea typeface="ＭＳ Ｐゴシック" charset="0"/>
              </a:defRPr>
            </a:lvl5pPr>
            <a:lvl6pPr marL="2379566" indent="-216324" defTabSz="871306" eaLnBrk="0" fontAlgn="base" hangingPunct="0">
              <a:spcBef>
                <a:spcPct val="0"/>
              </a:spcBef>
              <a:spcAft>
                <a:spcPct val="0"/>
              </a:spcAft>
              <a:defRPr sz="2300">
                <a:solidFill>
                  <a:schemeClr val="tx1"/>
                </a:solidFill>
                <a:latin typeface="Arial" charset="0"/>
                <a:ea typeface="ＭＳ Ｐゴシック" charset="0"/>
              </a:defRPr>
            </a:lvl6pPr>
            <a:lvl7pPr marL="2812214" indent="-216324" defTabSz="871306" eaLnBrk="0" fontAlgn="base" hangingPunct="0">
              <a:spcBef>
                <a:spcPct val="0"/>
              </a:spcBef>
              <a:spcAft>
                <a:spcPct val="0"/>
              </a:spcAft>
              <a:defRPr sz="2300">
                <a:solidFill>
                  <a:schemeClr val="tx1"/>
                </a:solidFill>
                <a:latin typeface="Arial" charset="0"/>
                <a:ea typeface="ＭＳ Ｐゴシック" charset="0"/>
              </a:defRPr>
            </a:lvl7pPr>
            <a:lvl8pPr marL="3244863" indent="-216324" defTabSz="871306" eaLnBrk="0" fontAlgn="base" hangingPunct="0">
              <a:spcBef>
                <a:spcPct val="0"/>
              </a:spcBef>
              <a:spcAft>
                <a:spcPct val="0"/>
              </a:spcAft>
              <a:defRPr sz="2300">
                <a:solidFill>
                  <a:schemeClr val="tx1"/>
                </a:solidFill>
                <a:latin typeface="Arial" charset="0"/>
                <a:ea typeface="ＭＳ Ｐゴシック" charset="0"/>
              </a:defRPr>
            </a:lvl8pPr>
            <a:lvl9pPr marL="3677511" indent="-216324" defTabSz="871306" eaLnBrk="0" fontAlgn="base" hangingPunct="0">
              <a:spcBef>
                <a:spcPct val="0"/>
              </a:spcBef>
              <a:spcAft>
                <a:spcPct val="0"/>
              </a:spcAft>
              <a:defRPr sz="2300">
                <a:solidFill>
                  <a:schemeClr val="tx1"/>
                </a:solidFill>
                <a:latin typeface="Arial" charset="0"/>
                <a:ea typeface="ＭＳ Ｐゴシック" charset="0"/>
              </a:defRPr>
            </a:lvl9pPr>
          </a:lstStyle>
          <a:p>
            <a:r>
              <a:rPr lang="fr-FR" sz="1200">
                <a:solidFill>
                  <a:prstClr val="black"/>
                </a:solidFill>
              </a:rPr>
              <a:t>réseau de transport collectif du grantd Partis  28 mars 2015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8301">
              <a:defRPr sz="2300">
                <a:solidFill>
                  <a:schemeClr val="tx1"/>
                </a:solidFill>
                <a:latin typeface="Arial" charset="0"/>
                <a:ea typeface="ＭＳ Ｐゴシック" charset="0"/>
                <a:cs typeface="ＭＳ Ｐゴシック" charset="0"/>
              </a:defRPr>
            </a:lvl1pPr>
            <a:lvl2pPr marL="703054" indent="-270405" defTabSz="868301">
              <a:defRPr sz="2300">
                <a:solidFill>
                  <a:schemeClr val="tx1"/>
                </a:solidFill>
                <a:latin typeface="Arial" charset="0"/>
                <a:ea typeface="ＭＳ Ｐゴシック" charset="0"/>
              </a:defRPr>
            </a:lvl2pPr>
            <a:lvl3pPr marL="1081621" indent="-216324" defTabSz="868301">
              <a:defRPr sz="2300">
                <a:solidFill>
                  <a:schemeClr val="tx1"/>
                </a:solidFill>
                <a:latin typeface="Arial" charset="0"/>
                <a:ea typeface="ＭＳ Ｐゴシック" charset="0"/>
              </a:defRPr>
            </a:lvl3pPr>
            <a:lvl4pPr marL="1514269" indent="-216324" defTabSz="868301">
              <a:defRPr sz="2300">
                <a:solidFill>
                  <a:schemeClr val="tx1"/>
                </a:solidFill>
                <a:latin typeface="Arial" charset="0"/>
                <a:ea typeface="ＭＳ Ｐゴシック" charset="0"/>
              </a:defRPr>
            </a:lvl4pPr>
            <a:lvl5pPr marL="1946918" indent="-216324" defTabSz="868301">
              <a:defRPr sz="2300">
                <a:solidFill>
                  <a:schemeClr val="tx1"/>
                </a:solidFill>
                <a:latin typeface="Arial" charset="0"/>
                <a:ea typeface="ＭＳ Ｐゴシック" charset="0"/>
              </a:defRPr>
            </a:lvl5pPr>
            <a:lvl6pPr marL="2379566" indent="-216324" defTabSz="868301" eaLnBrk="0" fontAlgn="base" hangingPunct="0">
              <a:spcBef>
                <a:spcPct val="0"/>
              </a:spcBef>
              <a:spcAft>
                <a:spcPct val="0"/>
              </a:spcAft>
              <a:defRPr sz="2300">
                <a:solidFill>
                  <a:schemeClr val="tx1"/>
                </a:solidFill>
                <a:latin typeface="Arial" charset="0"/>
                <a:ea typeface="ＭＳ Ｐゴシック" charset="0"/>
              </a:defRPr>
            </a:lvl6pPr>
            <a:lvl7pPr marL="2812214" indent="-216324" defTabSz="868301" eaLnBrk="0" fontAlgn="base" hangingPunct="0">
              <a:spcBef>
                <a:spcPct val="0"/>
              </a:spcBef>
              <a:spcAft>
                <a:spcPct val="0"/>
              </a:spcAft>
              <a:defRPr sz="2300">
                <a:solidFill>
                  <a:schemeClr val="tx1"/>
                </a:solidFill>
                <a:latin typeface="Arial" charset="0"/>
                <a:ea typeface="ＭＳ Ｐゴシック" charset="0"/>
              </a:defRPr>
            </a:lvl7pPr>
            <a:lvl8pPr marL="3244863" indent="-216324" defTabSz="868301" eaLnBrk="0" fontAlgn="base" hangingPunct="0">
              <a:spcBef>
                <a:spcPct val="0"/>
              </a:spcBef>
              <a:spcAft>
                <a:spcPct val="0"/>
              </a:spcAft>
              <a:defRPr sz="2300">
                <a:solidFill>
                  <a:schemeClr val="tx1"/>
                </a:solidFill>
                <a:latin typeface="Arial" charset="0"/>
                <a:ea typeface="ＭＳ Ｐゴシック" charset="0"/>
              </a:defRPr>
            </a:lvl8pPr>
            <a:lvl9pPr marL="3677511" indent="-216324" defTabSz="868301" eaLnBrk="0" fontAlgn="base" hangingPunct="0">
              <a:spcBef>
                <a:spcPct val="0"/>
              </a:spcBef>
              <a:spcAft>
                <a:spcPct val="0"/>
              </a:spcAft>
              <a:defRPr sz="2300">
                <a:solidFill>
                  <a:schemeClr val="tx1"/>
                </a:solidFill>
                <a:latin typeface="Arial" charset="0"/>
                <a:ea typeface="ＭＳ Ｐゴシック" charset="0"/>
              </a:defRPr>
            </a:lvl9pPr>
          </a:lstStyle>
          <a:p>
            <a:fld id="{E06C30C6-2029-E84B-ADD5-2A13CDA2EAB9}" type="slidenum">
              <a:rPr lang="fr-FR" sz="1200"/>
              <a:pPr/>
              <a:t>29</a:t>
            </a:fld>
            <a:endParaRPr lang="fr-FR" sz="1200"/>
          </a:p>
        </p:txBody>
      </p:sp>
      <p:sp>
        <p:nvSpPr>
          <p:cNvPr id="45058" name="Rectangle 2"/>
          <p:cNvSpPr>
            <a:spLocks noGrp="1" noRot="1" noChangeAspect="1" noChangeArrowheads="1" noTextEdit="1"/>
          </p:cNvSpPr>
          <p:nvPr>
            <p:ph type="sldImg"/>
          </p:nvPr>
        </p:nvSpPr>
        <p:spPr>
          <a:xfrm>
            <a:off x="1358900" y="555625"/>
            <a:ext cx="4092575" cy="3068638"/>
          </a:xfrm>
          <a:ln/>
        </p:spPr>
      </p:sp>
      <p:sp>
        <p:nvSpPr>
          <p:cNvPr id="45059" name="Rectangle 3"/>
          <p:cNvSpPr>
            <a:spLocks noGrp="1" noChangeArrowheads="1"/>
          </p:cNvSpPr>
          <p:nvPr>
            <p:ph type="body" idx="1"/>
          </p:nvPr>
        </p:nvSpPr>
        <p:spPr>
          <a:xfrm>
            <a:off x="685958" y="3701351"/>
            <a:ext cx="5486084" cy="5019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16324" indent="-216324" algn="ctr">
              <a:lnSpc>
                <a:spcPct val="90000"/>
              </a:lnSpc>
            </a:pPr>
            <a:endParaRPr lang="fr-F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Perturbations</a:t>
            </a:r>
            <a:r>
              <a:rPr lang="fr-FR" baseline="0" dirty="0" smtClean="0"/>
              <a:t> fréquentes sur les lignes. </a:t>
            </a:r>
            <a:endParaRPr lang="fr-FR" dirty="0" smtClean="0"/>
          </a:p>
          <a:p>
            <a:r>
              <a:rPr lang="fr-FR" dirty="0" smtClean="0"/>
              <a:t>La</a:t>
            </a:r>
            <a:r>
              <a:rPr lang="fr-FR" baseline="0" dirty="0" smtClean="0"/>
              <a:t> station de métro de St Lazare le 29 janvier 2015 lors de la grève du RER A =&gt; des situations potentiellement dramatiques. </a:t>
            </a:r>
            <a:endParaRPr lang="fr-FR" dirty="0"/>
          </a:p>
        </p:txBody>
      </p:sp>
      <p:sp>
        <p:nvSpPr>
          <p:cNvPr id="4" name="Espace réservé du numéro de diapositive 3"/>
          <p:cNvSpPr>
            <a:spLocks noGrp="1"/>
          </p:cNvSpPr>
          <p:nvPr>
            <p:ph type="sldNum" sz="quarter" idx="10"/>
          </p:nvPr>
        </p:nvSpPr>
        <p:spPr/>
        <p:txBody>
          <a:bodyPr/>
          <a:lstStyle/>
          <a:p>
            <a:fld id="{A58D87FF-36D7-0E4A-928B-8145EAC60651}" type="slidenum">
              <a:rPr lang="fr-FR" smtClean="0"/>
              <a:t>5</a:t>
            </a:fld>
            <a:endParaRPr lang="fr-FR"/>
          </a:p>
        </p:txBody>
      </p:sp>
    </p:spTree>
    <p:extLst>
      <p:ext uri="{BB962C8B-B14F-4D97-AF65-F5344CB8AC3E}">
        <p14:creationId xmlns:p14="http://schemas.microsoft.com/office/powerpoint/2010/main" val="166183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a:t>
            </a:r>
            <a:r>
              <a:rPr lang="fr-FR" baseline="0" dirty="0" smtClean="0"/>
              <a:t> station de métro de St Lazare le 29 janvier 2015 lors de la grève du RER A =&gt; des situations potentiellement dramatiques. </a:t>
            </a:r>
            <a:endParaRPr lang="fr-FR" dirty="0"/>
          </a:p>
        </p:txBody>
      </p:sp>
      <p:sp>
        <p:nvSpPr>
          <p:cNvPr id="4" name="Espace réservé du numéro de diapositive 3"/>
          <p:cNvSpPr>
            <a:spLocks noGrp="1"/>
          </p:cNvSpPr>
          <p:nvPr>
            <p:ph type="sldNum" sz="quarter" idx="10"/>
          </p:nvPr>
        </p:nvSpPr>
        <p:spPr/>
        <p:txBody>
          <a:bodyPr/>
          <a:lstStyle/>
          <a:p>
            <a:fld id="{A58D87FF-36D7-0E4A-928B-8145EAC60651}" type="slidenum">
              <a:rPr lang="fr-FR" smtClean="0"/>
              <a:t>7</a:t>
            </a:fld>
            <a:endParaRPr lang="fr-FR"/>
          </a:p>
        </p:txBody>
      </p:sp>
    </p:spTree>
    <p:extLst>
      <p:ext uri="{BB962C8B-B14F-4D97-AF65-F5344CB8AC3E}">
        <p14:creationId xmlns:p14="http://schemas.microsoft.com/office/powerpoint/2010/main" val="166183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15</a:t>
            </a:r>
            <a:r>
              <a:rPr lang="fr-FR" baseline="0" dirty="0" smtClean="0"/>
              <a:t> sud déjà retardée à 2023, la 14 à 2019 et les délais annoncés des autres projets ne semblent pas réalistes.</a:t>
            </a:r>
          </a:p>
          <a:p>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latin typeface="Arial"/>
                <a:cs typeface="Arial"/>
              </a:rPr>
              <a:t>Les</a:t>
            </a:r>
            <a:r>
              <a:rPr lang="fr-FR" sz="1200" baseline="0" dirty="0" smtClean="0">
                <a:latin typeface="Arial"/>
                <a:cs typeface="Arial"/>
              </a:rPr>
              <a:t> délais ne sont pas tenables</a:t>
            </a:r>
            <a:r>
              <a:rPr lang="fr-FR" sz="1200" dirty="0" smtClean="0">
                <a:latin typeface="Arial"/>
                <a:cs typeface="Arial"/>
              </a:rPr>
              <a:t>, en particulier quand il y a des travaux souterrains extrêmement techniques et imprévisibles</a:t>
            </a:r>
          </a:p>
          <a:p>
            <a:endParaRPr lang="fr-FR" dirty="0"/>
          </a:p>
        </p:txBody>
      </p:sp>
      <p:sp>
        <p:nvSpPr>
          <p:cNvPr id="4" name="Espace réservé du numéro de diapositive 3"/>
          <p:cNvSpPr>
            <a:spLocks noGrp="1"/>
          </p:cNvSpPr>
          <p:nvPr>
            <p:ph type="sldNum" sz="quarter" idx="10"/>
          </p:nvPr>
        </p:nvSpPr>
        <p:spPr/>
        <p:txBody>
          <a:bodyPr/>
          <a:lstStyle/>
          <a:p>
            <a:fld id="{A58D87FF-36D7-0E4A-928B-8145EAC60651}" type="slidenum">
              <a:rPr lang="fr-FR" smtClean="0"/>
              <a:t>8</a:t>
            </a:fld>
            <a:endParaRPr lang="fr-FR"/>
          </a:p>
        </p:txBody>
      </p:sp>
    </p:spTree>
    <p:extLst>
      <p:ext uri="{BB962C8B-B14F-4D97-AF65-F5344CB8AC3E}">
        <p14:creationId xmlns:p14="http://schemas.microsoft.com/office/powerpoint/2010/main" val="166183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a:t>
            </a:r>
            <a:r>
              <a:rPr lang="fr-FR" baseline="0" dirty="0" smtClean="0"/>
              <a:t> station de métro de St Lazare le 29 janvier 2015 lors de la grève du RER A =&gt; des situations potentiellement dramatiques. </a:t>
            </a:r>
            <a:endParaRPr lang="fr-FR" dirty="0"/>
          </a:p>
        </p:txBody>
      </p:sp>
      <p:sp>
        <p:nvSpPr>
          <p:cNvPr id="4" name="Espace réservé du numéro de diapositive 3"/>
          <p:cNvSpPr>
            <a:spLocks noGrp="1"/>
          </p:cNvSpPr>
          <p:nvPr>
            <p:ph type="sldNum" sz="quarter" idx="10"/>
          </p:nvPr>
        </p:nvSpPr>
        <p:spPr/>
        <p:txBody>
          <a:bodyPr/>
          <a:lstStyle/>
          <a:p>
            <a:fld id="{A58D87FF-36D7-0E4A-928B-8145EAC60651}" type="slidenum">
              <a:rPr lang="fr-FR" smtClean="0"/>
              <a:t>9</a:t>
            </a:fld>
            <a:endParaRPr lang="fr-FR"/>
          </a:p>
        </p:txBody>
      </p:sp>
    </p:spTree>
    <p:extLst>
      <p:ext uri="{BB962C8B-B14F-4D97-AF65-F5344CB8AC3E}">
        <p14:creationId xmlns:p14="http://schemas.microsoft.com/office/powerpoint/2010/main" val="166183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latin typeface="Arial"/>
                <a:cs typeface="Arial"/>
              </a:rPr>
              <a:t>La régénération du réseau est actuellement financée par </a:t>
            </a:r>
            <a:r>
              <a:rPr lang="fr-FR" sz="1200" dirty="0" smtClean="0">
                <a:solidFill>
                  <a:srgbClr val="1F8787"/>
                </a:solidFill>
                <a:latin typeface="Arial"/>
                <a:cs typeface="Arial"/>
              </a:rPr>
              <a:t>l'accroissement de l'endettement de SNCF Réseau </a:t>
            </a:r>
            <a:r>
              <a:rPr lang="fr-FR" sz="1200" dirty="0" smtClean="0">
                <a:latin typeface="Arial"/>
                <a:cs typeface="Arial"/>
                <a:sym typeface="Wingdings"/>
              </a:rPr>
              <a:t> C</a:t>
            </a:r>
            <a:r>
              <a:rPr lang="fr-FR" sz="1200" dirty="0" smtClean="0">
                <a:latin typeface="Arial"/>
                <a:cs typeface="Arial"/>
              </a:rPr>
              <a:t>e n'est pas une option durable</a:t>
            </a:r>
          </a:p>
          <a:p>
            <a:endParaRPr lang="fr-FR" dirty="0"/>
          </a:p>
        </p:txBody>
      </p:sp>
      <p:sp>
        <p:nvSpPr>
          <p:cNvPr id="4" name="Espace réservé du numéro de diapositive 3"/>
          <p:cNvSpPr>
            <a:spLocks noGrp="1"/>
          </p:cNvSpPr>
          <p:nvPr>
            <p:ph type="sldNum" sz="quarter" idx="10"/>
          </p:nvPr>
        </p:nvSpPr>
        <p:spPr/>
        <p:txBody>
          <a:bodyPr/>
          <a:lstStyle/>
          <a:p>
            <a:fld id="{A58D87FF-36D7-0E4A-928B-8145EAC60651}" type="slidenum">
              <a:rPr lang="fr-FR" smtClean="0"/>
              <a:t>11</a:t>
            </a:fld>
            <a:endParaRPr lang="fr-FR"/>
          </a:p>
        </p:txBody>
      </p:sp>
    </p:spTree>
    <p:extLst>
      <p:ext uri="{BB962C8B-B14F-4D97-AF65-F5344CB8AC3E}">
        <p14:creationId xmlns:p14="http://schemas.microsoft.com/office/powerpoint/2010/main" val="413236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Confort : ventilation réfrigérée, vidéo-surveillance, accessibilité PMR</a:t>
            </a:r>
          </a:p>
          <a:p>
            <a:r>
              <a:rPr lang="fr-FR" dirty="0" smtClean="0"/>
              <a:t>Ponctualité : qualité</a:t>
            </a:r>
            <a:r>
              <a:rPr lang="fr-FR" baseline="0" dirty="0" smtClean="0"/>
              <a:t> et fiabilité de l’exploitation</a:t>
            </a:r>
          </a:p>
          <a:p>
            <a:r>
              <a:rPr lang="fr-FR" baseline="0" dirty="0" smtClean="0"/>
              <a:t>Economies de maintenance, d’énergie, de gestion, permet d’éviter le doublement du tunnel de Châtelet</a:t>
            </a:r>
            <a:endParaRPr lang="fr-FR" dirty="0"/>
          </a:p>
        </p:txBody>
      </p:sp>
      <p:sp>
        <p:nvSpPr>
          <p:cNvPr id="4" name="Espace réservé du numéro de diapositive 3"/>
          <p:cNvSpPr>
            <a:spLocks noGrp="1"/>
          </p:cNvSpPr>
          <p:nvPr>
            <p:ph type="sldNum" sz="quarter" idx="10"/>
          </p:nvPr>
        </p:nvSpPr>
        <p:spPr/>
        <p:txBody>
          <a:bodyPr/>
          <a:lstStyle/>
          <a:p>
            <a:fld id="{A58D87FF-36D7-0E4A-928B-8145EAC60651}" type="slidenum">
              <a:rPr lang="fr-FR" smtClean="0"/>
              <a:t>12</a:t>
            </a:fld>
            <a:endParaRPr lang="fr-FR"/>
          </a:p>
        </p:txBody>
      </p:sp>
    </p:spTree>
    <p:extLst>
      <p:ext uri="{BB962C8B-B14F-4D97-AF65-F5344CB8AC3E}">
        <p14:creationId xmlns:p14="http://schemas.microsoft.com/office/powerpoint/2010/main" val="281127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Vidéo surveillée,</a:t>
            </a:r>
            <a:r>
              <a:rPr lang="fr-FR" baseline="0" dirty="0" smtClean="0"/>
              <a:t> système de réarmement à distance...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58D87FF-36D7-0E4A-928B-8145EAC60651}" type="slidenum">
              <a:rPr lang="fr-FR" smtClean="0"/>
              <a:t>13</a:t>
            </a:fld>
            <a:endParaRPr lang="fr-FR"/>
          </a:p>
        </p:txBody>
      </p:sp>
    </p:spTree>
    <p:extLst>
      <p:ext uri="{BB962C8B-B14F-4D97-AF65-F5344CB8AC3E}">
        <p14:creationId xmlns:p14="http://schemas.microsoft.com/office/powerpoint/2010/main" val="2811273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Hors endettement </a:t>
            </a:r>
            <a:r>
              <a:rPr lang="fr-FR" baseline="0" dirty="0" smtClean="0"/>
              <a:t>SNCF Réseaux.</a:t>
            </a:r>
            <a:endParaRPr lang="fr-FR" dirty="0"/>
          </a:p>
        </p:txBody>
      </p:sp>
      <p:sp>
        <p:nvSpPr>
          <p:cNvPr id="4" name="Espace réservé du numéro de diapositive 3"/>
          <p:cNvSpPr>
            <a:spLocks noGrp="1"/>
          </p:cNvSpPr>
          <p:nvPr>
            <p:ph type="sldNum" sz="quarter" idx="10"/>
          </p:nvPr>
        </p:nvSpPr>
        <p:spPr/>
        <p:txBody>
          <a:bodyPr/>
          <a:lstStyle/>
          <a:p>
            <a:fld id="{A58D87FF-36D7-0E4A-928B-8145EAC60651}" type="slidenum">
              <a:rPr lang="fr-FR" smtClean="0"/>
              <a:t>15</a:t>
            </a:fld>
            <a:endParaRPr lang="fr-FR"/>
          </a:p>
        </p:txBody>
      </p:sp>
    </p:spTree>
    <p:extLst>
      <p:ext uri="{BB962C8B-B14F-4D97-AF65-F5344CB8AC3E}">
        <p14:creationId xmlns:p14="http://schemas.microsoft.com/office/powerpoint/2010/main" val="281127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http/::www.tdie.eu:interface:interface_r1_c2.jpg" TargetMode="External"/><Relationship Id="rId4" Type="http://schemas.openxmlformats.org/officeDocument/2006/relationships/image" Target="../media/image2.jpeg"/><Relationship Id="rId5" Type="http://schemas.openxmlformats.org/officeDocument/2006/relationships/image" Target="file://localhost/http/::www.tdie.eu:interface:interface_r1_c3.jpg" TargetMode="External"/><Relationship Id="rId6" Type="http://schemas.openxmlformats.org/officeDocument/2006/relationships/image" Target="../media/image3.jpeg"/><Relationship Id="rId7" Type="http://schemas.openxmlformats.org/officeDocument/2006/relationships/image" Target="file://localhost/http/::www.tdie.eu:interface:interface_r1_c1.jpg" TargetMode="External"/><Relationship Id="rId8" Type="http://schemas.openxmlformats.org/officeDocument/2006/relationships/image" Target="../media/image4.wmf"/><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6951F56F-3A4B-A64D-834B-AB9EB562E18F}" type="datetime1">
              <a:rPr lang="fr-FR" smtClean="0"/>
              <a:t>28/09/15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sz="1200">
                <a:latin typeface="Arial"/>
                <a:cs typeface="Arial"/>
              </a:defRPr>
            </a:lvl1pPr>
          </a:lstStyle>
          <a:p>
            <a:fld id="{A5037D60-60A3-5C42-9631-1F35AF3B465B}" type="slidenum">
              <a:rPr lang="fr-FR" smtClean="0"/>
              <a:pPr/>
              <a:t>‹#›</a:t>
            </a:fld>
            <a:endParaRPr lang="fr-FR" dirty="0"/>
          </a:p>
        </p:txBody>
      </p:sp>
    </p:spTree>
    <p:extLst>
      <p:ext uri="{BB962C8B-B14F-4D97-AF65-F5344CB8AC3E}">
        <p14:creationId xmlns:p14="http://schemas.microsoft.com/office/powerpoint/2010/main" val="30427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0E82780A-7852-204E-A1BD-737C47FD220B}" type="datetime1">
              <a:rPr lang="fr-FR" smtClean="0"/>
              <a:t>28/09/15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5037D60-60A3-5C42-9631-1F35AF3B465B}" type="slidenum">
              <a:rPr lang="fr-FR" smtClean="0"/>
              <a:t>‹#›</a:t>
            </a:fld>
            <a:endParaRPr lang="fr-FR"/>
          </a:p>
        </p:txBody>
      </p:sp>
    </p:spTree>
    <p:extLst>
      <p:ext uri="{BB962C8B-B14F-4D97-AF65-F5344CB8AC3E}">
        <p14:creationId xmlns:p14="http://schemas.microsoft.com/office/powerpoint/2010/main" val="47754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4AAFECC-41C3-834C-A059-26590535453D}" type="datetime1">
              <a:rPr lang="fr-FR" smtClean="0"/>
              <a:t>28/09/15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5037D60-60A3-5C42-9631-1F35AF3B465B}" type="slidenum">
              <a:rPr lang="fr-FR" smtClean="0"/>
              <a:t>‹#›</a:t>
            </a:fld>
            <a:endParaRPr lang="fr-FR"/>
          </a:p>
        </p:txBody>
      </p:sp>
    </p:spTree>
    <p:extLst>
      <p:ext uri="{BB962C8B-B14F-4D97-AF65-F5344CB8AC3E}">
        <p14:creationId xmlns:p14="http://schemas.microsoft.com/office/powerpoint/2010/main" val="222623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9"/>
          <p:cNvGrpSpPr>
            <a:grpSpLocks/>
          </p:cNvGrpSpPr>
          <p:nvPr userDrawn="1"/>
        </p:nvGrpSpPr>
        <p:grpSpPr bwMode="auto">
          <a:xfrm>
            <a:off x="-76200" y="-7938"/>
            <a:ext cx="9271000" cy="2362201"/>
            <a:chOff x="-48" y="-5"/>
            <a:chExt cx="5840" cy="1488"/>
          </a:xfrm>
        </p:grpSpPr>
        <p:pic>
          <p:nvPicPr>
            <p:cNvPr id="5" name="Picture 22" descr="http://www.tdie.eu/interface/interface_r1_c2.jpg"/>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465" y="0"/>
              <a:ext cx="2747"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descr="http://www.tdie.eu/interface/interface_r1_c3.jpg"/>
            <p:cNvPicPr>
              <a:picLocks noChangeAspect="1" noChangeArrowheads="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4213" y="-5"/>
              <a:ext cx="1579"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http://www.tdie.eu/interface/interface_r1_c1.jpg"/>
            <p:cNvPicPr>
              <a:picLocks noChangeAspect="1" noChangeArrowheads="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48" y="0"/>
              <a:ext cx="1546"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7"/>
          <p:cNvPicPr>
            <a:picLocks noChangeAspect="1" noChangeArrowheads="1"/>
          </p:cNvPicPr>
          <p:nvPr userDrawn="1"/>
        </p:nvPicPr>
        <p:blipFill>
          <a:blip r:embed="rId8">
            <a:extLst>
              <a:ext uri="{28A0092B-C50C-407E-A947-70E740481C1C}">
                <a14:useLocalDpi xmlns:a14="http://schemas.microsoft.com/office/drawing/2010/main" val="0"/>
              </a:ext>
            </a:extLst>
          </a:blip>
          <a:srcRect r="3088"/>
          <a:stretch>
            <a:fillRect/>
          </a:stretch>
        </p:blipFill>
        <p:spPr bwMode="auto">
          <a:xfrm>
            <a:off x="3455988" y="6172200"/>
            <a:ext cx="225901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9" name="Espace réservé de la date 3"/>
          <p:cNvSpPr>
            <a:spLocks noGrp="1"/>
          </p:cNvSpPr>
          <p:nvPr>
            <p:ph type="dt" sz="half" idx="10"/>
          </p:nvPr>
        </p:nvSpPr>
        <p:spPr/>
        <p:txBody>
          <a:bodyPr/>
          <a:lstStyle>
            <a:lvl1pPr>
              <a:defRPr/>
            </a:lvl1pPr>
          </a:lstStyle>
          <a:p>
            <a:pPr>
              <a:defRPr/>
            </a:pPr>
            <a:fld id="{5DFD8DF9-7402-5243-9D1E-618660394F90}" type="datetime1">
              <a:rPr lang="fr-FR" smtClean="0">
                <a:solidFill>
                  <a:prstClr val="black">
                    <a:tint val="75000"/>
                  </a:prstClr>
                </a:solidFill>
              </a:rPr>
              <a:t>28/09/15</a:t>
            </a:fld>
            <a:endParaRPr lang="fr-FR">
              <a:solidFill>
                <a:prstClr val="black">
                  <a:tint val="75000"/>
                </a:prstClr>
              </a:solidFill>
            </a:endParaRPr>
          </a:p>
        </p:txBody>
      </p:sp>
      <p:sp>
        <p:nvSpPr>
          <p:cNvPr id="10" name="Espace réservé du pied de page 4"/>
          <p:cNvSpPr>
            <a:spLocks noGrp="1"/>
          </p:cNvSpPr>
          <p:nvPr>
            <p:ph type="ftr" sz="quarter" idx="11"/>
          </p:nvPr>
        </p:nvSpPr>
        <p:spPr/>
        <p:txBody>
          <a:bodyPr/>
          <a:lstStyle>
            <a:lvl1pPr>
              <a:defRPr smtClean="0"/>
            </a:lvl1pPr>
          </a:lstStyle>
          <a:p>
            <a:pPr>
              <a:defRPr/>
            </a:pPr>
            <a:endParaRPr lang="fr-FR"/>
          </a:p>
        </p:txBody>
      </p:sp>
      <p:sp>
        <p:nvSpPr>
          <p:cNvPr id="11" name="Espace réservé du numéro de diapositive 5"/>
          <p:cNvSpPr>
            <a:spLocks noGrp="1"/>
          </p:cNvSpPr>
          <p:nvPr>
            <p:ph type="sldNum" sz="quarter" idx="12"/>
          </p:nvPr>
        </p:nvSpPr>
        <p:spPr/>
        <p:txBody>
          <a:bodyPr/>
          <a:lstStyle>
            <a:lvl1pPr>
              <a:defRPr smtClean="0"/>
            </a:lvl1pPr>
          </a:lstStyle>
          <a:p>
            <a:pPr>
              <a:defRPr/>
            </a:pPr>
            <a:fld id="{C15A9BC1-2323-214E-9F67-5F4FE1187857}" type="slidenum">
              <a:rPr lang="fr-FR"/>
              <a:pPr>
                <a:defRPr/>
              </a:pPr>
              <a:t>‹#›</a:t>
            </a:fld>
            <a:endParaRPr lang="fr-FR"/>
          </a:p>
        </p:txBody>
      </p:sp>
    </p:spTree>
    <p:extLst>
      <p:ext uri="{BB962C8B-B14F-4D97-AF65-F5344CB8AC3E}">
        <p14:creationId xmlns:p14="http://schemas.microsoft.com/office/powerpoint/2010/main" val="814400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588DE16-7576-FB41-AD16-5B2D37C3CAE0}" type="datetime1">
              <a:rPr lang="fr-FR" smtClean="0">
                <a:solidFill>
                  <a:prstClr val="black">
                    <a:tint val="75000"/>
                  </a:prstClr>
                </a:solidFill>
              </a:rPr>
              <a:t>28/09/15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smtClean="0"/>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1CDC9C88-3DB2-FF4E-8189-DDB1BE5F80AA}" type="slidenum">
              <a:rPr lang="fr-FR"/>
              <a:pPr>
                <a:defRPr/>
              </a:pPr>
              <a:t>‹#›</a:t>
            </a:fld>
            <a:endParaRPr lang="fr-FR"/>
          </a:p>
        </p:txBody>
      </p:sp>
    </p:spTree>
    <p:extLst>
      <p:ext uri="{BB962C8B-B14F-4D97-AF65-F5344CB8AC3E}">
        <p14:creationId xmlns:p14="http://schemas.microsoft.com/office/powerpoint/2010/main" val="3680599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FAC84DD-5061-C841-835E-CEA94EF58E1F}" type="datetime1">
              <a:rPr lang="fr-FR" smtClean="0">
                <a:solidFill>
                  <a:prstClr val="black">
                    <a:tint val="75000"/>
                  </a:prstClr>
                </a:solidFill>
              </a:rPr>
              <a:t>28/09/15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smtClean="0"/>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20DE155B-EC3A-0A46-BD30-4BEC851FBFF7}" type="slidenum">
              <a:rPr lang="fr-FR"/>
              <a:pPr>
                <a:defRPr/>
              </a:pPr>
              <a:t>‹#›</a:t>
            </a:fld>
            <a:endParaRPr lang="fr-FR"/>
          </a:p>
        </p:txBody>
      </p:sp>
    </p:spTree>
    <p:extLst>
      <p:ext uri="{BB962C8B-B14F-4D97-AF65-F5344CB8AC3E}">
        <p14:creationId xmlns:p14="http://schemas.microsoft.com/office/powerpoint/2010/main" val="4186868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296C2B2C-E10B-134B-963B-AE0C73D042BC}" type="datetime1">
              <a:rPr lang="fr-FR" smtClean="0">
                <a:solidFill>
                  <a:prstClr val="black">
                    <a:tint val="75000"/>
                  </a:prstClr>
                </a:solidFill>
              </a:rPr>
              <a:t>28/09/15</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smtClean="0"/>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smtClean="0"/>
            </a:lvl1pPr>
          </a:lstStyle>
          <a:p>
            <a:pPr>
              <a:defRPr/>
            </a:pPr>
            <a:fld id="{2185B397-C603-7A4A-AB34-D741167F1CCF}" type="slidenum">
              <a:rPr lang="fr-FR"/>
              <a:pPr>
                <a:defRPr/>
              </a:pPr>
              <a:t>‹#›</a:t>
            </a:fld>
            <a:endParaRPr lang="fr-FR"/>
          </a:p>
        </p:txBody>
      </p:sp>
    </p:spTree>
    <p:extLst>
      <p:ext uri="{BB962C8B-B14F-4D97-AF65-F5344CB8AC3E}">
        <p14:creationId xmlns:p14="http://schemas.microsoft.com/office/powerpoint/2010/main" val="1678867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7F2AB13F-0814-804B-9A7C-A1AB806D222F}" type="datetime1">
              <a:rPr lang="fr-FR" smtClean="0">
                <a:solidFill>
                  <a:prstClr val="black">
                    <a:tint val="75000"/>
                  </a:prstClr>
                </a:solidFill>
              </a:rPr>
              <a:t>28/09/15</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smtClean="0"/>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smtClean="0"/>
            </a:lvl1pPr>
          </a:lstStyle>
          <a:p>
            <a:pPr>
              <a:defRPr/>
            </a:pPr>
            <a:fld id="{84A62A32-BF03-2649-9837-8B4F91C969E5}" type="slidenum">
              <a:rPr lang="fr-FR"/>
              <a:pPr>
                <a:defRPr/>
              </a:pPr>
              <a:t>‹#›</a:t>
            </a:fld>
            <a:endParaRPr lang="fr-FR"/>
          </a:p>
        </p:txBody>
      </p:sp>
    </p:spTree>
    <p:extLst>
      <p:ext uri="{BB962C8B-B14F-4D97-AF65-F5344CB8AC3E}">
        <p14:creationId xmlns:p14="http://schemas.microsoft.com/office/powerpoint/2010/main" val="567190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CBC3F7B-79BB-7A4C-B9A8-FFEC9F5C4B68}" type="datetime1">
              <a:rPr lang="fr-FR" smtClean="0">
                <a:solidFill>
                  <a:prstClr val="black">
                    <a:tint val="75000"/>
                  </a:prstClr>
                </a:solidFill>
              </a:rPr>
              <a:t>28/09/15</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smtClean="0"/>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smtClean="0"/>
            </a:lvl1pPr>
          </a:lstStyle>
          <a:p>
            <a:pPr>
              <a:defRPr/>
            </a:pPr>
            <a:fld id="{553F4A4E-3264-8442-BE81-66EF6F9797CB}" type="slidenum">
              <a:rPr lang="fr-FR"/>
              <a:pPr>
                <a:defRPr/>
              </a:pPr>
              <a:t>‹#›</a:t>
            </a:fld>
            <a:endParaRPr lang="fr-FR"/>
          </a:p>
        </p:txBody>
      </p:sp>
    </p:spTree>
    <p:extLst>
      <p:ext uri="{BB962C8B-B14F-4D97-AF65-F5344CB8AC3E}">
        <p14:creationId xmlns:p14="http://schemas.microsoft.com/office/powerpoint/2010/main" val="3878138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93D7FED-9597-0E4A-A0A8-D6A4D68D357C}" type="datetime1">
              <a:rPr lang="fr-FR" smtClean="0">
                <a:solidFill>
                  <a:prstClr val="black">
                    <a:tint val="75000"/>
                  </a:prstClr>
                </a:solidFill>
              </a:rPr>
              <a:t>28/09/15</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smtClean="0"/>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smtClean="0"/>
            </a:lvl1pPr>
          </a:lstStyle>
          <a:p>
            <a:pPr>
              <a:defRPr/>
            </a:pPr>
            <a:fld id="{DA26B51F-5DCD-2D47-97C1-77F3B5867C7D}" type="slidenum">
              <a:rPr lang="fr-FR"/>
              <a:pPr>
                <a:defRPr/>
              </a:pPr>
              <a:t>‹#›</a:t>
            </a:fld>
            <a:endParaRPr lang="fr-FR"/>
          </a:p>
        </p:txBody>
      </p:sp>
    </p:spTree>
    <p:extLst>
      <p:ext uri="{BB962C8B-B14F-4D97-AF65-F5344CB8AC3E}">
        <p14:creationId xmlns:p14="http://schemas.microsoft.com/office/powerpoint/2010/main" val="640927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A752ECC-D48F-AF4D-9401-0F0F31F18AD6}" type="datetime1">
              <a:rPr lang="fr-FR" smtClean="0">
                <a:solidFill>
                  <a:prstClr val="black">
                    <a:tint val="75000"/>
                  </a:prstClr>
                </a:solidFill>
              </a:rPr>
              <a:t>28/09/15</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smtClean="0"/>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smtClean="0"/>
            </a:lvl1pPr>
          </a:lstStyle>
          <a:p>
            <a:pPr>
              <a:defRPr/>
            </a:pPr>
            <a:fld id="{E1DE97FC-632A-7B45-9953-6E6EAD8F056A}" type="slidenum">
              <a:rPr lang="fr-FR"/>
              <a:pPr>
                <a:defRPr/>
              </a:pPr>
              <a:t>‹#›</a:t>
            </a:fld>
            <a:endParaRPr lang="fr-FR"/>
          </a:p>
        </p:txBody>
      </p:sp>
    </p:spTree>
    <p:extLst>
      <p:ext uri="{BB962C8B-B14F-4D97-AF65-F5344CB8AC3E}">
        <p14:creationId xmlns:p14="http://schemas.microsoft.com/office/powerpoint/2010/main" val="160879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9016DAF1-CA24-3148-AF50-97CDC33FEC86}" type="datetime1">
              <a:rPr lang="fr-FR" smtClean="0"/>
              <a:t>28/09/15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5037D60-60A3-5C42-9631-1F35AF3B465B}" type="slidenum">
              <a:rPr lang="fr-FR" smtClean="0"/>
              <a:t>‹#›</a:t>
            </a:fld>
            <a:endParaRPr lang="fr-FR"/>
          </a:p>
        </p:txBody>
      </p:sp>
    </p:spTree>
    <p:extLst>
      <p:ext uri="{BB962C8B-B14F-4D97-AF65-F5344CB8AC3E}">
        <p14:creationId xmlns:p14="http://schemas.microsoft.com/office/powerpoint/2010/main" val="2674086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C576D41-8D34-FB49-88B7-A395C630234B}" type="datetime1">
              <a:rPr lang="fr-FR" smtClean="0">
                <a:solidFill>
                  <a:prstClr val="black">
                    <a:tint val="75000"/>
                  </a:prstClr>
                </a:solidFill>
              </a:rPr>
              <a:t>28/09/15</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smtClean="0"/>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smtClean="0"/>
            </a:lvl1pPr>
          </a:lstStyle>
          <a:p>
            <a:pPr>
              <a:defRPr/>
            </a:pPr>
            <a:fld id="{0395049C-6983-7D4E-88F7-07B312ACEC24}" type="slidenum">
              <a:rPr lang="fr-FR"/>
              <a:pPr>
                <a:defRPr/>
              </a:pPr>
              <a:t>‹#›</a:t>
            </a:fld>
            <a:endParaRPr lang="fr-FR"/>
          </a:p>
        </p:txBody>
      </p:sp>
    </p:spTree>
    <p:extLst>
      <p:ext uri="{BB962C8B-B14F-4D97-AF65-F5344CB8AC3E}">
        <p14:creationId xmlns:p14="http://schemas.microsoft.com/office/powerpoint/2010/main" val="815876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5F52602-2DBE-554E-B4C6-A40CC9D40E29}" type="datetime1">
              <a:rPr lang="fr-FR" smtClean="0">
                <a:solidFill>
                  <a:prstClr val="black">
                    <a:tint val="75000"/>
                  </a:prstClr>
                </a:solidFill>
              </a:rPr>
              <a:t>28/09/15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smtClean="0"/>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6FDF3143-C8AB-614E-B4C8-605EDC916A76}" type="slidenum">
              <a:rPr lang="fr-FR"/>
              <a:pPr>
                <a:defRPr/>
              </a:pPr>
              <a:t>‹#›</a:t>
            </a:fld>
            <a:endParaRPr lang="fr-FR"/>
          </a:p>
        </p:txBody>
      </p:sp>
    </p:spTree>
    <p:extLst>
      <p:ext uri="{BB962C8B-B14F-4D97-AF65-F5344CB8AC3E}">
        <p14:creationId xmlns:p14="http://schemas.microsoft.com/office/powerpoint/2010/main" val="2552725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4BFF439-CEFC-B743-8F5B-1FE5AF05DE42}" type="datetime1">
              <a:rPr lang="fr-FR" smtClean="0">
                <a:solidFill>
                  <a:prstClr val="black">
                    <a:tint val="75000"/>
                  </a:prstClr>
                </a:solidFill>
              </a:rPr>
              <a:t>28/09/15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smtClean="0"/>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smtClean="0"/>
            </a:lvl1pPr>
          </a:lstStyle>
          <a:p>
            <a:pPr>
              <a:defRPr/>
            </a:pPr>
            <a:fld id="{D40322DC-FECE-C046-935B-8A3F71C3A864}" type="slidenum">
              <a:rPr lang="fr-FR"/>
              <a:pPr>
                <a:defRPr/>
              </a:pPr>
              <a:t>‹#›</a:t>
            </a:fld>
            <a:endParaRPr lang="fr-FR"/>
          </a:p>
        </p:txBody>
      </p:sp>
    </p:spTree>
    <p:extLst>
      <p:ext uri="{BB962C8B-B14F-4D97-AF65-F5344CB8AC3E}">
        <p14:creationId xmlns:p14="http://schemas.microsoft.com/office/powerpoint/2010/main" val="115086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9DF0B9A-5A24-0549-8D45-DBF800717750}" type="datetime1">
              <a:rPr lang="fr-FR" smtClean="0"/>
              <a:t>28/09/15</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5037D60-60A3-5C42-9631-1F35AF3B465B}" type="slidenum">
              <a:rPr lang="fr-FR" smtClean="0"/>
              <a:t>‹#›</a:t>
            </a:fld>
            <a:endParaRPr lang="fr-FR"/>
          </a:p>
        </p:txBody>
      </p:sp>
    </p:spTree>
    <p:extLst>
      <p:ext uri="{BB962C8B-B14F-4D97-AF65-F5344CB8AC3E}">
        <p14:creationId xmlns:p14="http://schemas.microsoft.com/office/powerpoint/2010/main" val="229147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19B56F26-119F-B644-AF18-B9D76D9645A3}" type="datetime1">
              <a:rPr lang="fr-FR" smtClean="0"/>
              <a:t>28/09/15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5037D60-60A3-5C42-9631-1F35AF3B465B}" type="slidenum">
              <a:rPr lang="fr-FR" smtClean="0"/>
              <a:t>‹#›</a:t>
            </a:fld>
            <a:endParaRPr lang="fr-FR"/>
          </a:p>
        </p:txBody>
      </p:sp>
    </p:spTree>
    <p:extLst>
      <p:ext uri="{BB962C8B-B14F-4D97-AF65-F5344CB8AC3E}">
        <p14:creationId xmlns:p14="http://schemas.microsoft.com/office/powerpoint/2010/main" val="136010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9C10559E-889F-6B40-84C6-4F3AFE26CF57}" type="datetime1">
              <a:rPr lang="fr-FR" smtClean="0"/>
              <a:t>28/09/15</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A5037D60-60A3-5C42-9631-1F35AF3B465B}" type="slidenum">
              <a:rPr lang="fr-FR" smtClean="0"/>
              <a:t>‹#›</a:t>
            </a:fld>
            <a:endParaRPr lang="fr-FR"/>
          </a:p>
        </p:txBody>
      </p:sp>
    </p:spTree>
    <p:extLst>
      <p:ext uri="{BB962C8B-B14F-4D97-AF65-F5344CB8AC3E}">
        <p14:creationId xmlns:p14="http://schemas.microsoft.com/office/powerpoint/2010/main" val="44364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1ED97304-BA5E-4C4C-9BEC-8F2929A213AC}" type="datetime1">
              <a:rPr lang="fr-FR" smtClean="0"/>
              <a:t>28/09/15</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A5037D60-60A3-5C42-9631-1F35AF3B465B}" type="slidenum">
              <a:rPr lang="fr-FR" smtClean="0"/>
              <a:t>‹#›</a:t>
            </a:fld>
            <a:endParaRPr lang="fr-FR"/>
          </a:p>
        </p:txBody>
      </p:sp>
    </p:spTree>
    <p:extLst>
      <p:ext uri="{BB962C8B-B14F-4D97-AF65-F5344CB8AC3E}">
        <p14:creationId xmlns:p14="http://schemas.microsoft.com/office/powerpoint/2010/main" val="174074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9E29D04B-57F7-FF4D-8367-A6F71EAA1132}" type="datetime1">
              <a:rPr lang="fr-FR" smtClean="0"/>
              <a:t>28/09/15</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A5037D60-60A3-5C42-9631-1F35AF3B465B}" type="slidenum">
              <a:rPr lang="fr-FR" smtClean="0"/>
              <a:t>‹#›</a:t>
            </a:fld>
            <a:endParaRPr lang="fr-FR"/>
          </a:p>
        </p:txBody>
      </p:sp>
    </p:spTree>
    <p:extLst>
      <p:ext uri="{BB962C8B-B14F-4D97-AF65-F5344CB8AC3E}">
        <p14:creationId xmlns:p14="http://schemas.microsoft.com/office/powerpoint/2010/main" val="10767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DECE5AE-80DB-EC43-894E-43A7EA291341}" type="datetime1">
              <a:rPr lang="fr-FR" smtClean="0"/>
              <a:t>28/09/15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5037D60-60A3-5C42-9631-1F35AF3B465B}" type="slidenum">
              <a:rPr lang="fr-FR" smtClean="0"/>
              <a:t>‹#›</a:t>
            </a:fld>
            <a:endParaRPr lang="fr-FR"/>
          </a:p>
        </p:txBody>
      </p:sp>
    </p:spTree>
    <p:extLst>
      <p:ext uri="{BB962C8B-B14F-4D97-AF65-F5344CB8AC3E}">
        <p14:creationId xmlns:p14="http://schemas.microsoft.com/office/powerpoint/2010/main" val="405093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647591F-F98F-764D-9ECC-DAE7C610DBF7}" type="datetime1">
              <a:rPr lang="fr-FR" smtClean="0"/>
              <a:t>28/09/15</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5037D60-60A3-5C42-9631-1F35AF3B465B}" type="slidenum">
              <a:rPr lang="fr-FR" smtClean="0"/>
              <a:t>‹#›</a:t>
            </a:fld>
            <a:endParaRPr lang="fr-FR"/>
          </a:p>
        </p:txBody>
      </p:sp>
    </p:spTree>
    <p:extLst>
      <p:ext uri="{BB962C8B-B14F-4D97-AF65-F5344CB8AC3E}">
        <p14:creationId xmlns:p14="http://schemas.microsoft.com/office/powerpoint/2010/main" val="41952833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file://localhost/http/::www.tdie.eu:interface:interface_r1_c2.jpg" TargetMode="External"/><Relationship Id="rId15" Type="http://schemas.openxmlformats.org/officeDocument/2006/relationships/image" Target="../media/image2.jpeg"/><Relationship Id="rId16" Type="http://schemas.openxmlformats.org/officeDocument/2006/relationships/image" Target="file://localhost/http/::www.tdie.eu:interface:interface_r1_c3.jpg" TargetMode="External"/><Relationship Id="rId17" Type="http://schemas.openxmlformats.org/officeDocument/2006/relationships/image" Target="../media/image3.jpeg"/><Relationship Id="rId18" Type="http://schemas.openxmlformats.org/officeDocument/2006/relationships/image" Target="file://localhost/http/::www.tdie.eu:interface:interface_r1_c1.jpg" TargetMode="Externa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ce réservé du pied de page 1"/>
          <p:cNvSpPr txBox="1">
            <a:spLocks/>
          </p:cNvSpPr>
          <p:nvPr userDrawn="1"/>
        </p:nvSpPr>
        <p:spPr bwMode="auto">
          <a:xfrm>
            <a:off x="998537" y="6397658"/>
            <a:ext cx="71405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spcBef>
                <a:spcPct val="20000"/>
              </a:spcBef>
            </a:pPr>
            <a:r>
              <a:rPr lang="fr-FR" sz="1200" b="1" dirty="0">
                <a:solidFill>
                  <a:srgbClr val="1C6797"/>
                </a:solidFill>
              </a:rPr>
              <a:t>Cercle des transports : présentation </a:t>
            </a:r>
            <a:r>
              <a:rPr lang="fr-FR" sz="1200" b="1" dirty="0" smtClean="0">
                <a:solidFill>
                  <a:srgbClr val="1C6797"/>
                </a:solidFill>
              </a:rPr>
              <a:t>-</a:t>
            </a:r>
            <a:r>
              <a:rPr lang="fr-FR" sz="1200" b="1" baseline="0" dirty="0" smtClean="0">
                <a:solidFill>
                  <a:srgbClr val="1C6797"/>
                </a:solidFill>
              </a:rPr>
              <a:t> O</a:t>
            </a:r>
            <a:r>
              <a:rPr lang="fr-FR" sz="1200" b="1" dirty="0" smtClean="0">
                <a:solidFill>
                  <a:srgbClr val="1C6797"/>
                </a:solidFill>
              </a:rPr>
              <a:t>ctobre 2015</a:t>
            </a:r>
            <a:endParaRPr lang="fr-FR" sz="1200" b="1" dirty="0">
              <a:solidFill>
                <a:srgbClr val="1C6797"/>
              </a:solidFill>
            </a:endParaRPr>
          </a:p>
        </p:txBody>
      </p:sp>
    </p:spTree>
    <p:extLst>
      <p:ext uri="{BB962C8B-B14F-4D97-AF65-F5344CB8AC3E}">
        <p14:creationId xmlns:p14="http://schemas.microsoft.com/office/powerpoint/2010/main" val="2632832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mn-ea"/>
                <a:cs typeface="+mn-cs"/>
              </a:defRPr>
            </a:lvl1pPr>
          </a:lstStyle>
          <a:p>
            <a:pPr defTabSz="914400" fontAlgn="base">
              <a:spcBef>
                <a:spcPct val="0"/>
              </a:spcBef>
              <a:spcAft>
                <a:spcPct val="0"/>
              </a:spcAft>
              <a:defRPr/>
            </a:pPr>
            <a:fld id="{0A47F664-80F0-F746-A288-6CE39410EF25}" type="datetime1">
              <a:rPr lang="fr-FR" smtClean="0">
                <a:solidFill>
                  <a:prstClr val="black">
                    <a:tint val="75000"/>
                  </a:prstClr>
                </a:solidFill>
              </a:rPr>
              <a:t>28/09/15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cs typeface="+mn-cs"/>
              </a:defRPr>
            </a:lvl1pPr>
          </a:lstStyle>
          <a:p>
            <a:pPr defTabSz="914400" fontAlgn="base">
              <a:spcBef>
                <a:spcPct val="0"/>
              </a:spcBef>
              <a:spcAft>
                <a:spcPct val="0"/>
              </a:spcAft>
              <a:defRPr/>
            </a:pPr>
            <a:endParaRPr lang="fr-FR">
              <a:latin typeface="Arial" charset="0"/>
              <a:ea typeface="ＭＳ Ｐゴシック" charset="0"/>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cs typeface="+mn-cs"/>
              </a:defRPr>
            </a:lvl1pPr>
          </a:lstStyle>
          <a:p>
            <a:pPr defTabSz="914400" fontAlgn="base">
              <a:spcBef>
                <a:spcPct val="0"/>
              </a:spcBef>
              <a:spcAft>
                <a:spcPct val="0"/>
              </a:spcAft>
              <a:defRPr/>
            </a:pPr>
            <a:fld id="{16643B07-34FB-3E4F-A105-6FE5C1ABD3EB}" type="slidenum">
              <a:rPr lang="fr-FR">
                <a:latin typeface="Arial" charset="0"/>
                <a:ea typeface="ＭＳ Ｐゴシック" charset="0"/>
              </a:rPr>
              <a:pPr defTabSz="914400" fontAlgn="base">
                <a:spcBef>
                  <a:spcPct val="0"/>
                </a:spcBef>
                <a:spcAft>
                  <a:spcPct val="0"/>
                </a:spcAft>
                <a:defRPr/>
              </a:pPr>
              <a:t>‹#›</a:t>
            </a:fld>
            <a:endParaRPr lang="fr-FR">
              <a:latin typeface="Arial" charset="0"/>
              <a:ea typeface="ＭＳ Ｐゴシック" charset="0"/>
            </a:endParaRPr>
          </a:p>
        </p:txBody>
      </p:sp>
      <p:sp>
        <p:nvSpPr>
          <p:cNvPr id="1031" name="Rectangle 28"/>
          <p:cNvSpPr>
            <a:spLocks noChangeArrowheads="1"/>
          </p:cNvSpPr>
          <p:nvPr userDrawn="1"/>
        </p:nvSpPr>
        <p:spPr bwMode="auto">
          <a:xfrm>
            <a:off x="0" y="0"/>
            <a:ext cx="9144000" cy="914400"/>
          </a:xfrm>
          <a:prstGeom prst="rect">
            <a:avLst/>
          </a:prstGeom>
          <a:solidFill>
            <a:srgbClr val="99CCFF"/>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endParaRPr lang="fr-FR" altLang="fr-FR" smtClean="0">
              <a:solidFill>
                <a:prstClr val="black"/>
              </a:solidFill>
              <a:ea typeface="ＭＳ Ｐゴシック" charset="0"/>
              <a:cs typeface="ＭＳ Ｐゴシック" charset="0"/>
            </a:endParaRPr>
          </a:p>
        </p:txBody>
      </p:sp>
      <p:sp>
        <p:nvSpPr>
          <p:cNvPr id="1032" name="Rectangle 22"/>
          <p:cNvSpPr>
            <a:spLocks noChangeArrowheads="1"/>
          </p:cNvSpPr>
          <p:nvPr userDrawn="1"/>
        </p:nvSpPr>
        <p:spPr bwMode="auto">
          <a:xfrm>
            <a:off x="2381250" y="2547938"/>
            <a:ext cx="9144000" cy="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endParaRPr lang="fr-FR" altLang="fr-FR" smtClean="0">
              <a:solidFill>
                <a:prstClr val="black"/>
              </a:solidFill>
              <a:ea typeface="ＭＳ Ｐゴシック" charset="0"/>
              <a:cs typeface="ＭＳ Ｐゴシック" charset="0"/>
            </a:endParaRPr>
          </a:p>
        </p:txBody>
      </p:sp>
      <p:sp>
        <p:nvSpPr>
          <p:cNvPr id="1033" name="Rectangle 24"/>
          <p:cNvSpPr>
            <a:spLocks noChangeArrowheads="1"/>
          </p:cNvSpPr>
          <p:nvPr userDrawn="1"/>
        </p:nvSpPr>
        <p:spPr bwMode="auto">
          <a:xfrm>
            <a:off x="3333750" y="2419350"/>
            <a:ext cx="9144000" cy="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endParaRPr lang="fr-FR" altLang="fr-FR" smtClean="0">
              <a:solidFill>
                <a:prstClr val="black"/>
              </a:solidFill>
              <a:ea typeface="ＭＳ Ｐゴシック" charset="0"/>
              <a:cs typeface="ＭＳ Ｐゴシック" charset="0"/>
            </a:endParaRPr>
          </a:p>
        </p:txBody>
      </p:sp>
      <p:sp>
        <p:nvSpPr>
          <p:cNvPr id="1034" name="Rectangle 26"/>
          <p:cNvSpPr>
            <a:spLocks noChangeArrowheads="1"/>
          </p:cNvSpPr>
          <p:nvPr userDrawn="1"/>
        </p:nvSpPr>
        <p:spPr bwMode="auto">
          <a:xfrm>
            <a:off x="3333750" y="2419350"/>
            <a:ext cx="9144000" cy="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endParaRPr lang="fr-FR" altLang="fr-FR" smtClean="0">
              <a:solidFill>
                <a:prstClr val="black"/>
              </a:solidFill>
              <a:ea typeface="ＭＳ Ｐゴシック" charset="0"/>
              <a:cs typeface="ＭＳ Ｐゴシック" charset="0"/>
            </a:endParaRPr>
          </a:p>
        </p:txBody>
      </p:sp>
      <p:grpSp>
        <p:nvGrpSpPr>
          <p:cNvPr id="1035" name="Group 29"/>
          <p:cNvGrpSpPr>
            <a:grpSpLocks/>
          </p:cNvGrpSpPr>
          <p:nvPr userDrawn="1"/>
        </p:nvGrpSpPr>
        <p:grpSpPr bwMode="auto">
          <a:xfrm>
            <a:off x="1371600" y="-4763"/>
            <a:ext cx="6305550" cy="1143001"/>
            <a:chOff x="864" y="-3"/>
            <a:chExt cx="3972" cy="720"/>
          </a:xfrm>
        </p:grpSpPr>
        <p:pic>
          <p:nvPicPr>
            <p:cNvPr id="1037" name="Picture 21" descr="http://www.tdie.eu/interface/interface_r1_c2.jpg"/>
            <p:cNvPicPr>
              <a:picLocks noChangeAspect="1" noChangeArrowheads="1"/>
            </p:cNvPicPr>
            <p:nvPr userDrawn="1"/>
          </p:nvPicPr>
          <p:blipFill>
            <a:blip r:embed="rId13" r:link="rId14">
              <a:extLst>
                <a:ext uri="{28A0092B-C50C-407E-A947-70E740481C1C}">
                  <a14:useLocalDpi xmlns:a14="http://schemas.microsoft.com/office/drawing/2010/main" val="0"/>
                </a:ext>
              </a:extLst>
            </a:blip>
            <a:srcRect/>
            <a:stretch>
              <a:fillRect/>
            </a:stretch>
          </p:blipFill>
          <p:spPr bwMode="auto">
            <a:xfrm>
              <a:off x="1894" y="0"/>
              <a:ext cx="186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23" descr="http://www.tdie.eu/interface/interface_r1_c3.jpg"/>
            <p:cNvPicPr>
              <a:picLocks noChangeAspect="1" noChangeArrowheads="1"/>
            </p:cNvPicPr>
            <p:nvPr userDrawn="1"/>
          </p:nvPicPr>
          <p:blipFill>
            <a:blip r:embed="rId15" r:link="rId16">
              <a:extLst>
                <a:ext uri="{28A0092B-C50C-407E-A947-70E740481C1C}">
                  <a14:useLocalDpi xmlns:a14="http://schemas.microsoft.com/office/drawing/2010/main" val="0"/>
                </a:ext>
              </a:extLst>
            </a:blip>
            <a:srcRect/>
            <a:stretch>
              <a:fillRect/>
            </a:stretch>
          </p:blipFill>
          <p:spPr bwMode="auto">
            <a:xfrm>
              <a:off x="3762" y="-3"/>
              <a:ext cx="1074"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25" descr="http://www.tdie.eu/interface/interface_r1_c1.jpg"/>
            <p:cNvPicPr>
              <a:picLocks noChangeAspect="1" noChangeArrowheads="1"/>
            </p:cNvPicPr>
            <p:nvPr userDrawn="1"/>
          </p:nvPicPr>
          <p:blipFill>
            <a:blip r:embed="rId17" r:link="rId18">
              <a:extLst>
                <a:ext uri="{28A0092B-C50C-407E-A947-70E740481C1C}">
                  <a14:useLocalDpi xmlns:a14="http://schemas.microsoft.com/office/drawing/2010/main" val="0"/>
                </a:ext>
              </a:extLst>
            </a:blip>
            <a:srcRect/>
            <a:stretch>
              <a:fillRect/>
            </a:stretch>
          </p:blipFill>
          <p:spPr bwMode="auto">
            <a:xfrm>
              <a:off x="864" y="0"/>
              <a:ext cx="1052"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6" name="Rectangle 19"/>
          <p:cNvSpPr>
            <a:spLocks noChangeArrowheads="1"/>
          </p:cNvSpPr>
          <p:nvPr userDrawn="1"/>
        </p:nvSpPr>
        <p:spPr bwMode="auto">
          <a:xfrm>
            <a:off x="0" y="914400"/>
            <a:ext cx="9144000" cy="609600"/>
          </a:xfrm>
          <a:prstGeom prst="rect">
            <a:avLst/>
          </a:prstGeom>
          <a:solidFill>
            <a:srgbClr val="666699"/>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fontAlgn="base">
              <a:spcBef>
                <a:spcPct val="0"/>
              </a:spcBef>
              <a:spcAft>
                <a:spcPct val="0"/>
              </a:spcAft>
              <a:defRPr/>
            </a:pPr>
            <a:endParaRPr lang="fr-FR" altLang="fr-FR" sz="2400" smtClean="0">
              <a:solidFill>
                <a:prstClr val="black"/>
              </a:solidFill>
              <a:latin typeface="Times New Roman" pitchFamily="18" charset="0"/>
              <a:ea typeface="ＭＳ Ｐゴシック" charset="0"/>
              <a:cs typeface="ＭＳ Ｐゴシック" charset="0"/>
            </a:endParaRPr>
          </a:p>
        </p:txBody>
      </p:sp>
    </p:spTree>
    <p:extLst>
      <p:ext uri="{BB962C8B-B14F-4D97-AF65-F5344CB8AC3E}">
        <p14:creationId xmlns:p14="http://schemas.microsoft.com/office/powerpoint/2010/main" val="424147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251" y="146521"/>
            <a:ext cx="8905886" cy="6560888"/>
          </a:xfrm>
          <a:prstGeom prst="rect">
            <a:avLst/>
          </a:prstGeom>
          <a:solidFill>
            <a:srgbClr val="1C67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85800" y="1190625"/>
            <a:ext cx="7772400" cy="2409825"/>
          </a:xfrm>
        </p:spPr>
        <p:txBody>
          <a:bodyPr>
            <a:noAutofit/>
          </a:bodyPr>
          <a:lstStyle/>
          <a:p>
            <a:r>
              <a:rPr lang="fr-FR" sz="4000" dirty="0" smtClean="0">
                <a:solidFill>
                  <a:schemeClr val="bg1"/>
                </a:solidFill>
                <a:latin typeface="Arial"/>
                <a:cs typeface="Arial"/>
              </a:rPr>
              <a:t>MODERNISER LE RÉSEAU FERROVIAIRE FRANCILIEN</a:t>
            </a:r>
            <a:br>
              <a:rPr lang="fr-FR" sz="4000" dirty="0" smtClean="0">
                <a:solidFill>
                  <a:schemeClr val="bg1"/>
                </a:solidFill>
                <a:latin typeface="Arial"/>
                <a:cs typeface="Arial"/>
              </a:rPr>
            </a:br>
            <a:r>
              <a:rPr lang="fr-FR" sz="2000" dirty="0" smtClean="0">
                <a:solidFill>
                  <a:schemeClr val="bg1"/>
                </a:solidFill>
                <a:latin typeface="Arial"/>
                <a:cs typeface="Arial"/>
              </a:rPr>
              <a:t/>
            </a:r>
            <a:br>
              <a:rPr lang="fr-FR" sz="2000" dirty="0" smtClean="0">
                <a:solidFill>
                  <a:schemeClr val="bg1"/>
                </a:solidFill>
                <a:latin typeface="Arial"/>
                <a:cs typeface="Arial"/>
              </a:rPr>
            </a:br>
            <a:r>
              <a:rPr lang="fr-FR" sz="2000" dirty="0" smtClean="0">
                <a:solidFill>
                  <a:schemeClr val="bg1"/>
                </a:solidFill>
                <a:latin typeface="Arial"/>
                <a:cs typeface="Arial"/>
              </a:rPr>
              <a:t>UN PROGRAMME POUR AGIR DÈS MAINTENANT</a:t>
            </a:r>
            <a:br>
              <a:rPr lang="fr-FR" sz="2000" dirty="0" smtClean="0">
                <a:solidFill>
                  <a:schemeClr val="bg1"/>
                </a:solidFill>
                <a:latin typeface="Arial"/>
                <a:cs typeface="Arial"/>
              </a:rPr>
            </a:br>
            <a:r>
              <a:rPr lang="fr-FR" sz="2000" dirty="0" smtClean="0">
                <a:solidFill>
                  <a:schemeClr val="bg1"/>
                </a:solidFill>
                <a:latin typeface="Arial"/>
                <a:cs typeface="Arial"/>
              </a:rPr>
              <a:t>DANS LA PERSPECTIVE DES JO ET DE L’EXPO UNIVERSELLE</a:t>
            </a:r>
            <a:endParaRPr lang="fr-FR" sz="2000" dirty="0">
              <a:solidFill>
                <a:schemeClr val="bg1"/>
              </a:solidFill>
              <a:latin typeface="Arial"/>
              <a:cs typeface="Arial"/>
            </a:endParaRPr>
          </a:p>
        </p:txBody>
      </p:sp>
      <p:sp>
        <p:nvSpPr>
          <p:cNvPr id="3" name="Sous-titre 2"/>
          <p:cNvSpPr>
            <a:spLocks noGrp="1"/>
          </p:cNvSpPr>
          <p:nvPr>
            <p:ph type="subTitle" idx="1"/>
          </p:nvPr>
        </p:nvSpPr>
        <p:spPr>
          <a:xfrm>
            <a:off x="1371600" y="4844975"/>
            <a:ext cx="6400800" cy="1752600"/>
          </a:xfrm>
        </p:spPr>
        <p:txBody>
          <a:bodyPr>
            <a:normAutofit/>
          </a:bodyPr>
          <a:lstStyle/>
          <a:p>
            <a:r>
              <a:rPr lang="fr-FR" sz="2000" dirty="0" smtClean="0">
                <a:solidFill>
                  <a:srgbClr val="FFFFFF"/>
                </a:solidFill>
                <a:latin typeface="Arial"/>
                <a:cs typeface="Arial"/>
              </a:rPr>
              <a:t>CERCLE DES TRANSPORTS</a:t>
            </a:r>
          </a:p>
          <a:p>
            <a:r>
              <a:rPr lang="fr-FR" sz="2000" dirty="0" smtClean="0">
                <a:solidFill>
                  <a:srgbClr val="FFFFFF"/>
                </a:solidFill>
                <a:latin typeface="Arial"/>
                <a:cs typeface="Arial"/>
              </a:rPr>
              <a:t>5 OCTOBRE 2015</a:t>
            </a:r>
            <a:endParaRPr lang="fr-FR" sz="2000" dirty="0">
              <a:solidFill>
                <a:srgbClr val="FFFFFF"/>
              </a:solidFill>
              <a:latin typeface="Arial"/>
              <a:cs typeface="Arial"/>
            </a:endParaRPr>
          </a:p>
        </p:txBody>
      </p:sp>
    </p:spTree>
    <p:extLst>
      <p:ext uri="{BB962C8B-B14F-4D97-AF65-F5344CB8AC3E}">
        <p14:creationId xmlns:p14="http://schemas.microsoft.com/office/powerpoint/2010/main" val="13037892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251" y="146521"/>
            <a:ext cx="8905886" cy="6560888"/>
          </a:xfrm>
          <a:prstGeom prst="rect">
            <a:avLst/>
          </a:prstGeom>
          <a:solidFill>
            <a:srgbClr val="1C67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44085" y="1548787"/>
            <a:ext cx="7772400" cy="2409825"/>
          </a:xfrm>
        </p:spPr>
        <p:txBody>
          <a:bodyPr>
            <a:noAutofit/>
          </a:bodyPr>
          <a:lstStyle/>
          <a:p>
            <a:pPr algn="l"/>
            <a:r>
              <a:rPr lang="fr-FR" sz="4000" dirty="0" smtClean="0">
                <a:solidFill>
                  <a:schemeClr val="bg1"/>
                </a:solidFill>
                <a:latin typeface="Arial"/>
                <a:cs typeface="Arial"/>
              </a:rPr>
              <a:t>TROIS</a:t>
            </a:r>
            <a:br>
              <a:rPr lang="fr-FR" sz="4000" dirty="0" smtClean="0">
                <a:solidFill>
                  <a:schemeClr val="bg1"/>
                </a:solidFill>
                <a:latin typeface="Arial"/>
                <a:cs typeface="Arial"/>
              </a:rPr>
            </a:br>
            <a:r>
              <a:rPr lang="fr-FR" sz="4000" dirty="0" smtClean="0">
                <a:solidFill>
                  <a:schemeClr val="bg1"/>
                </a:solidFill>
                <a:latin typeface="Arial"/>
                <a:cs typeface="Arial"/>
              </a:rPr>
              <a:t>PROPOSITIONS</a:t>
            </a:r>
            <a:endParaRPr lang="fr-FR" sz="2000" dirty="0">
              <a:solidFill>
                <a:schemeClr val="bg1"/>
              </a:solidFill>
              <a:latin typeface="Arial"/>
              <a:cs typeface="Arial"/>
            </a:endParaRPr>
          </a:p>
        </p:txBody>
      </p:sp>
    </p:spTree>
    <p:extLst>
      <p:ext uri="{BB962C8B-B14F-4D97-AF65-F5344CB8AC3E}">
        <p14:creationId xmlns:p14="http://schemas.microsoft.com/office/powerpoint/2010/main" val="25578141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23994" y="1903586"/>
            <a:ext cx="3511550" cy="4249232"/>
          </a:xfrm>
          <a:prstGeom prst="rect">
            <a:avLst/>
          </a:prstGeom>
          <a:solidFill>
            <a:srgbClr val="1F87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94387" y="193238"/>
            <a:ext cx="8229600" cy="1125452"/>
          </a:xfrm>
        </p:spPr>
        <p:txBody>
          <a:bodyPr>
            <a:noAutofit/>
          </a:bodyPr>
          <a:lstStyle/>
          <a:p>
            <a:pPr algn="l"/>
            <a:r>
              <a:rPr lang="fr-FR" sz="2800" b="1" dirty="0" smtClean="0">
                <a:solidFill>
                  <a:srgbClr val="1C6797"/>
                </a:solidFill>
                <a:latin typeface="Arial"/>
                <a:cs typeface="Arial"/>
              </a:rPr>
              <a:t>1/ REMETTRE EN ÉTAT LE RÉSEAU D’INFRASTRUCTURE</a:t>
            </a:r>
            <a:endParaRPr lang="fr-FR" sz="2800" b="1" dirty="0">
              <a:solidFill>
                <a:srgbClr val="1C6797"/>
              </a:solidFill>
              <a:latin typeface="Arial"/>
              <a:cs typeface="Arial"/>
            </a:endParaRPr>
          </a:p>
        </p:txBody>
      </p:sp>
      <p:sp>
        <p:nvSpPr>
          <p:cNvPr id="6" name="Flèche vers la droite 5"/>
          <p:cNvSpPr/>
          <p:nvPr/>
        </p:nvSpPr>
        <p:spPr>
          <a:xfrm>
            <a:off x="3647017" y="3197363"/>
            <a:ext cx="1383913" cy="461749"/>
          </a:xfrm>
          <a:prstGeom prst="rightArrow">
            <a:avLst/>
          </a:prstGeom>
          <a:solidFill>
            <a:srgbClr val="246C8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294386" y="2079625"/>
            <a:ext cx="3352631" cy="2308324"/>
          </a:xfrm>
          <a:prstGeom prst="rect">
            <a:avLst/>
          </a:prstGeom>
          <a:noFill/>
        </p:spPr>
        <p:txBody>
          <a:bodyPr wrap="square" rtlCol="0">
            <a:spAutoFit/>
          </a:bodyPr>
          <a:lstStyle/>
          <a:p>
            <a:r>
              <a:rPr lang="fr-FR" sz="2400" b="1" dirty="0" smtClean="0">
                <a:solidFill>
                  <a:srgbClr val="1F8787"/>
                </a:solidFill>
                <a:latin typeface="Arial"/>
                <a:cs typeface="Arial"/>
              </a:rPr>
              <a:t>L’URGENCE</a:t>
            </a:r>
            <a:endParaRPr lang="fr-FR" sz="2400" b="1" dirty="0">
              <a:solidFill>
                <a:srgbClr val="1F8787"/>
              </a:solidFill>
              <a:latin typeface="Arial"/>
              <a:cs typeface="Arial"/>
            </a:endParaRPr>
          </a:p>
          <a:p>
            <a:endParaRPr lang="fr-FR" sz="2400" dirty="0" smtClean="0">
              <a:latin typeface="Arial"/>
              <a:cs typeface="Arial"/>
            </a:endParaRPr>
          </a:p>
          <a:p>
            <a:r>
              <a:rPr lang="fr-FR" sz="2400" dirty="0" smtClean="0">
                <a:latin typeface="Arial"/>
                <a:cs typeface="Arial"/>
              </a:rPr>
              <a:t>Les audits de l’EPFL ont montré que le réseau est dans un état critique</a:t>
            </a:r>
            <a:endParaRPr lang="fr-FR" sz="2400" dirty="0">
              <a:latin typeface="Arial"/>
              <a:cs typeface="Arial"/>
            </a:endParaRPr>
          </a:p>
        </p:txBody>
      </p:sp>
      <p:sp>
        <p:nvSpPr>
          <p:cNvPr id="9" name="ZoneTexte 8"/>
          <p:cNvSpPr txBox="1"/>
          <p:nvPr/>
        </p:nvSpPr>
        <p:spPr>
          <a:xfrm>
            <a:off x="5486807" y="2232025"/>
            <a:ext cx="3218486" cy="3754875"/>
          </a:xfrm>
          <a:prstGeom prst="rect">
            <a:avLst/>
          </a:prstGeom>
          <a:noFill/>
        </p:spPr>
        <p:txBody>
          <a:bodyPr wrap="square" rtlCol="0">
            <a:spAutoFit/>
          </a:bodyPr>
          <a:lstStyle/>
          <a:p>
            <a:r>
              <a:rPr lang="fr-FR" sz="2800" b="1" dirty="0" smtClean="0">
                <a:solidFill>
                  <a:schemeClr val="bg1"/>
                </a:solidFill>
                <a:latin typeface="Arial"/>
                <a:cs typeface="Arial"/>
              </a:rPr>
              <a:t>PROPOSITION 1 :</a:t>
            </a:r>
          </a:p>
          <a:p>
            <a:endParaRPr lang="fr-FR" sz="2400" dirty="0" smtClean="0">
              <a:latin typeface="Arial"/>
              <a:cs typeface="Arial"/>
            </a:endParaRPr>
          </a:p>
          <a:p>
            <a:r>
              <a:rPr lang="fr-FR" sz="2400" dirty="0" smtClean="0">
                <a:latin typeface="Arial"/>
                <a:cs typeface="Arial"/>
              </a:rPr>
              <a:t>Investir 800M€ par an pendant 10 ans</a:t>
            </a:r>
          </a:p>
          <a:p>
            <a:endParaRPr lang="fr-FR" sz="2400" dirty="0" smtClean="0">
              <a:latin typeface="Arial"/>
              <a:cs typeface="Arial"/>
            </a:endParaRPr>
          </a:p>
          <a:p>
            <a:r>
              <a:rPr lang="fr-FR" sz="2400" dirty="0" smtClean="0">
                <a:solidFill>
                  <a:srgbClr val="FFFFFF"/>
                </a:solidFill>
                <a:latin typeface="Arial"/>
                <a:cs typeface="Arial"/>
              </a:rPr>
              <a:t>8 Milliards € </a:t>
            </a:r>
          </a:p>
          <a:p>
            <a:endParaRPr lang="fr-FR" dirty="0">
              <a:solidFill>
                <a:srgbClr val="FFFFFF"/>
              </a:solidFill>
              <a:latin typeface="Arial"/>
              <a:cs typeface="Arial"/>
            </a:endParaRPr>
          </a:p>
          <a:p>
            <a:r>
              <a:rPr lang="fr-FR" i="1" dirty="0">
                <a:solidFill>
                  <a:srgbClr val="FFFFFF"/>
                </a:solidFill>
                <a:latin typeface="Arial"/>
                <a:cs typeface="Arial"/>
              </a:rPr>
              <a:t>L</a:t>
            </a:r>
            <a:r>
              <a:rPr lang="fr-FR" i="1" dirty="0" smtClean="0">
                <a:solidFill>
                  <a:srgbClr val="FFFFFF"/>
                </a:solidFill>
                <a:latin typeface="Arial"/>
                <a:cs typeface="Arial"/>
              </a:rPr>
              <a:t>e financement par l’endettement de </a:t>
            </a:r>
          </a:p>
          <a:p>
            <a:r>
              <a:rPr lang="fr-FR" i="1" dirty="0" smtClean="0">
                <a:solidFill>
                  <a:srgbClr val="FFFFFF"/>
                </a:solidFill>
                <a:latin typeface="Arial"/>
                <a:cs typeface="Arial"/>
              </a:rPr>
              <a:t>SNCF Réseau n’est pas </a:t>
            </a:r>
          </a:p>
          <a:p>
            <a:r>
              <a:rPr lang="fr-FR" i="1" dirty="0" smtClean="0">
                <a:solidFill>
                  <a:srgbClr val="FFFFFF"/>
                </a:solidFill>
                <a:latin typeface="Arial"/>
                <a:cs typeface="Arial"/>
              </a:rPr>
              <a:t>une option durable</a:t>
            </a:r>
            <a:endParaRPr lang="fr-FR" dirty="0">
              <a:solidFill>
                <a:srgbClr val="FFFFFF"/>
              </a:solidFill>
              <a:latin typeface="Arial"/>
              <a:cs typeface="Arial"/>
            </a:endParaRPr>
          </a:p>
        </p:txBody>
      </p:sp>
      <p:sp>
        <p:nvSpPr>
          <p:cNvPr id="11" name="Espace réservé du numéro de diapositive 3"/>
          <p:cNvSpPr txBox="1">
            <a:spLocks/>
          </p:cNvSpPr>
          <p:nvPr/>
        </p:nvSpPr>
        <p:spPr>
          <a:xfrm>
            <a:off x="8347075" y="648338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037D60-60A3-5C42-9631-1F35AF3B465B}" type="slidenum">
              <a:rPr lang="fr-FR" sz="1200" smtClean="0">
                <a:latin typeface="Arial"/>
                <a:cs typeface="Arial"/>
              </a:rPr>
              <a:pPr/>
              <a:t>11</a:t>
            </a:fld>
            <a:endParaRPr lang="fr-FR" sz="1200">
              <a:latin typeface="Arial"/>
              <a:cs typeface="Arial"/>
            </a:endParaRPr>
          </a:p>
        </p:txBody>
      </p:sp>
    </p:spTree>
    <p:extLst>
      <p:ext uri="{BB962C8B-B14F-4D97-AF65-F5344CB8AC3E}">
        <p14:creationId xmlns:p14="http://schemas.microsoft.com/office/powerpoint/2010/main" val="35908461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23994" y="1903586"/>
            <a:ext cx="3511550" cy="4494072"/>
          </a:xfrm>
          <a:prstGeom prst="rect">
            <a:avLst/>
          </a:prstGeom>
          <a:solidFill>
            <a:srgbClr val="1F87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94387" y="191617"/>
            <a:ext cx="8410906" cy="1710350"/>
          </a:xfrm>
        </p:spPr>
        <p:txBody>
          <a:bodyPr>
            <a:noAutofit/>
          </a:bodyPr>
          <a:lstStyle/>
          <a:p>
            <a:pPr algn="l"/>
            <a:r>
              <a:rPr lang="fr-FR" sz="2800" b="1" dirty="0" smtClean="0">
                <a:solidFill>
                  <a:srgbClr val="1C6797"/>
                </a:solidFill>
                <a:latin typeface="Arial"/>
                <a:cs typeface="Arial"/>
              </a:rPr>
              <a:t>2 / RENOUVELER LE MATÉRIEL ROULANT ET METTRE EN PLACE LE PILOTAGE SEMI-AUTOMATIQUE SUR TOUS LES TRAINS</a:t>
            </a:r>
            <a:endParaRPr lang="fr-FR" sz="2800" b="1" dirty="0">
              <a:solidFill>
                <a:srgbClr val="1C6797"/>
              </a:solidFill>
              <a:latin typeface="Arial"/>
              <a:cs typeface="Arial"/>
            </a:endParaRPr>
          </a:p>
        </p:txBody>
      </p:sp>
      <p:sp>
        <p:nvSpPr>
          <p:cNvPr id="6" name="Flèche vers la droite 5"/>
          <p:cNvSpPr/>
          <p:nvPr/>
        </p:nvSpPr>
        <p:spPr>
          <a:xfrm>
            <a:off x="3647017" y="3197363"/>
            <a:ext cx="1383913" cy="461749"/>
          </a:xfrm>
          <a:prstGeom prst="rightArrow">
            <a:avLst/>
          </a:prstGeom>
          <a:solidFill>
            <a:srgbClr val="246C8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294386" y="2079625"/>
            <a:ext cx="4594012" cy="4154983"/>
          </a:xfrm>
          <a:prstGeom prst="rect">
            <a:avLst/>
          </a:prstGeom>
          <a:noFill/>
        </p:spPr>
        <p:txBody>
          <a:bodyPr wrap="square" rtlCol="0">
            <a:spAutoFit/>
          </a:bodyPr>
          <a:lstStyle/>
          <a:p>
            <a:r>
              <a:rPr lang="fr-FR" sz="2400" b="1" dirty="0" smtClean="0">
                <a:solidFill>
                  <a:srgbClr val="1F8787"/>
                </a:solidFill>
                <a:latin typeface="Arial"/>
                <a:cs typeface="Arial"/>
              </a:rPr>
              <a:t>AVANTAGES</a:t>
            </a:r>
            <a:endParaRPr lang="fr-FR" sz="2400" b="1" dirty="0">
              <a:solidFill>
                <a:srgbClr val="1F8787"/>
              </a:solidFill>
              <a:latin typeface="Arial"/>
              <a:cs typeface="Arial"/>
            </a:endParaRPr>
          </a:p>
          <a:p>
            <a:endParaRPr lang="fr-FR" sz="2400" dirty="0" smtClean="0"/>
          </a:p>
          <a:p>
            <a:pPr marL="342900" indent="-342900">
              <a:buFont typeface="Wingdings" charset="2"/>
              <a:buChar char="ü"/>
            </a:pPr>
            <a:r>
              <a:rPr lang="fr-FR" sz="2400" dirty="0" smtClean="0"/>
              <a:t>+</a:t>
            </a:r>
            <a:r>
              <a:rPr lang="fr-FR" sz="2400" dirty="0"/>
              <a:t>40%/</a:t>
            </a:r>
            <a:r>
              <a:rPr lang="fr-FR" sz="2400" dirty="0" smtClean="0"/>
              <a:t>55% </a:t>
            </a:r>
            <a:r>
              <a:rPr lang="fr-FR" sz="2400" dirty="0"/>
              <a:t>de capacité</a:t>
            </a:r>
          </a:p>
          <a:p>
            <a:pPr marL="342900" indent="-342900">
              <a:buFont typeface="Wingdings" charset="2"/>
              <a:buChar char="ü"/>
            </a:pPr>
            <a:r>
              <a:rPr lang="fr-FR" sz="2400" dirty="0"/>
              <a:t>+ </a:t>
            </a:r>
            <a:r>
              <a:rPr lang="fr-FR" sz="2400" dirty="0" smtClean="0"/>
              <a:t>confort </a:t>
            </a:r>
            <a:endParaRPr lang="fr-FR" sz="2400" dirty="0"/>
          </a:p>
          <a:p>
            <a:pPr marL="342900" indent="-342900">
              <a:buFont typeface="Wingdings" charset="2"/>
              <a:buChar char="ü"/>
            </a:pPr>
            <a:r>
              <a:rPr lang="fr-FR" sz="2400" dirty="0"/>
              <a:t>+ponctualité</a:t>
            </a:r>
          </a:p>
          <a:p>
            <a:pPr marL="342900" indent="-342900">
              <a:buFont typeface="Wingdings" charset="2"/>
              <a:buChar char="ü"/>
            </a:pPr>
            <a:r>
              <a:rPr lang="fr-FR" sz="2400" dirty="0" smtClean="0"/>
              <a:t>+ écologique</a:t>
            </a:r>
          </a:p>
          <a:p>
            <a:pPr marL="342900" indent="-342900">
              <a:buFont typeface="Wingdings" charset="2"/>
              <a:buChar char="ü"/>
            </a:pPr>
            <a:r>
              <a:rPr lang="fr-FR" sz="2400" dirty="0" smtClean="0"/>
              <a:t>+ économique (et évite le </a:t>
            </a:r>
            <a:r>
              <a:rPr lang="fr-FR" sz="2400" dirty="0"/>
              <a:t>doublement du </a:t>
            </a:r>
            <a:r>
              <a:rPr lang="fr-FR" sz="2400" dirty="0" smtClean="0"/>
              <a:t>tunnel)</a:t>
            </a:r>
          </a:p>
          <a:p>
            <a:pPr marL="342900" indent="-342900">
              <a:buFont typeface="Wingdings" charset="2"/>
              <a:buChar char="ü"/>
            </a:pPr>
            <a:r>
              <a:rPr lang="fr-FR" sz="2400" dirty="0"/>
              <a:t>+ création d’emplois et d’innovation dans l’industrie ferroviaire </a:t>
            </a:r>
            <a:r>
              <a:rPr lang="fr-FR" sz="2400" i="1" dirty="0"/>
              <a:t>made in </a:t>
            </a:r>
            <a:r>
              <a:rPr lang="fr-FR" sz="2400" i="1" dirty="0" smtClean="0"/>
              <a:t>France</a:t>
            </a:r>
            <a:endParaRPr lang="fr-FR" sz="2400" i="1" dirty="0"/>
          </a:p>
        </p:txBody>
      </p:sp>
      <p:sp>
        <p:nvSpPr>
          <p:cNvPr id="9" name="ZoneTexte 8"/>
          <p:cNvSpPr txBox="1"/>
          <p:nvPr/>
        </p:nvSpPr>
        <p:spPr>
          <a:xfrm>
            <a:off x="5486807" y="2232025"/>
            <a:ext cx="3218486" cy="3847207"/>
          </a:xfrm>
          <a:prstGeom prst="rect">
            <a:avLst/>
          </a:prstGeom>
          <a:noFill/>
        </p:spPr>
        <p:txBody>
          <a:bodyPr wrap="square" rtlCol="0">
            <a:spAutoFit/>
          </a:bodyPr>
          <a:lstStyle/>
          <a:p>
            <a:r>
              <a:rPr lang="fr-FR" sz="2800" b="1" dirty="0" smtClean="0">
                <a:solidFill>
                  <a:schemeClr val="bg1"/>
                </a:solidFill>
                <a:latin typeface="Arial"/>
                <a:cs typeface="Arial"/>
              </a:rPr>
              <a:t>PROPOSITION 2 :</a:t>
            </a:r>
            <a:endParaRPr lang="fr-FR" sz="2400" dirty="0" smtClean="0">
              <a:latin typeface="Arial"/>
              <a:cs typeface="Arial"/>
            </a:endParaRPr>
          </a:p>
          <a:p>
            <a:r>
              <a:rPr lang="fr-FR" sz="2400" dirty="0"/>
              <a:t>Nouveau matériel à </a:t>
            </a:r>
            <a:endParaRPr lang="fr-FR" sz="2400" dirty="0" smtClean="0"/>
          </a:p>
          <a:p>
            <a:r>
              <a:rPr lang="fr-FR" sz="2400" dirty="0" smtClean="0"/>
              <a:t>2 </a:t>
            </a:r>
            <a:r>
              <a:rPr lang="fr-FR" sz="2400" dirty="0"/>
              <a:t>niveaux dès </a:t>
            </a:r>
            <a:r>
              <a:rPr lang="fr-FR" sz="2400" dirty="0" smtClean="0"/>
              <a:t>2020 sur le RER B, D (puis C).</a:t>
            </a:r>
          </a:p>
          <a:p>
            <a:endParaRPr lang="fr-FR" sz="2400" dirty="0"/>
          </a:p>
          <a:p>
            <a:r>
              <a:rPr lang="fr-FR" sz="2400" dirty="0" smtClean="0"/>
              <a:t>Mise en place du pilotage semi-automatique.</a:t>
            </a:r>
          </a:p>
          <a:p>
            <a:endParaRPr lang="fr-FR" sz="2400" dirty="0" smtClean="0">
              <a:latin typeface="Arial"/>
              <a:cs typeface="Arial"/>
            </a:endParaRPr>
          </a:p>
          <a:p>
            <a:r>
              <a:rPr lang="fr-FR" sz="2400" dirty="0" smtClean="0">
                <a:solidFill>
                  <a:srgbClr val="FFFFFF"/>
                </a:solidFill>
                <a:latin typeface="Arial"/>
                <a:cs typeface="Arial"/>
              </a:rPr>
              <a:t>4,2 Milliards €</a:t>
            </a:r>
            <a:endParaRPr lang="fr-FR" sz="2400" dirty="0">
              <a:solidFill>
                <a:srgbClr val="FFFFFF"/>
              </a:solidFill>
              <a:latin typeface="Arial"/>
              <a:cs typeface="Arial"/>
            </a:endParaRPr>
          </a:p>
        </p:txBody>
      </p:sp>
      <p:sp>
        <p:nvSpPr>
          <p:cNvPr id="11" name="Espace réservé du numéro de diapositive 3"/>
          <p:cNvSpPr txBox="1">
            <a:spLocks/>
          </p:cNvSpPr>
          <p:nvPr/>
        </p:nvSpPr>
        <p:spPr>
          <a:xfrm>
            <a:off x="8347075" y="648338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037D60-60A3-5C42-9631-1F35AF3B465B}" type="slidenum">
              <a:rPr lang="fr-FR" sz="1200" smtClean="0">
                <a:latin typeface="Arial"/>
                <a:cs typeface="Arial"/>
              </a:rPr>
              <a:pPr/>
              <a:t>12</a:t>
            </a:fld>
            <a:endParaRPr lang="fr-FR" sz="1200">
              <a:latin typeface="Arial"/>
              <a:cs typeface="Arial"/>
            </a:endParaRPr>
          </a:p>
        </p:txBody>
      </p:sp>
    </p:spTree>
    <p:extLst>
      <p:ext uri="{BB962C8B-B14F-4D97-AF65-F5344CB8AC3E}">
        <p14:creationId xmlns:p14="http://schemas.microsoft.com/office/powerpoint/2010/main" val="4240897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23994" y="1903586"/>
            <a:ext cx="3511550" cy="3061850"/>
          </a:xfrm>
          <a:prstGeom prst="rect">
            <a:avLst/>
          </a:prstGeom>
          <a:solidFill>
            <a:srgbClr val="1F87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94387" y="198438"/>
            <a:ext cx="8410906" cy="1139368"/>
          </a:xfrm>
        </p:spPr>
        <p:txBody>
          <a:bodyPr>
            <a:noAutofit/>
          </a:bodyPr>
          <a:lstStyle/>
          <a:p>
            <a:pPr algn="l"/>
            <a:r>
              <a:rPr lang="fr-FR" sz="2800" b="1" dirty="0" smtClean="0">
                <a:solidFill>
                  <a:srgbClr val="1C6797"/>
                </a:solidFill>
                <a:latin typeface="Arial"/>
                <a:cs typeface="Arial"/>
              </a:rPr>
              <a:t>3/ AMÉLIORER LE TRAITEMENT </a:t>
            </a:r>
            <a:br>
              <a:rPr lang="fr-FR" sz="2800" b="1" dirty="0" smtClean="0">
                <a:solidFill>
                  <a:srgbClr val="1C6797"/>
                </a:solidFill>
                <a:latin typeface="Arial"/>
                <a:cs typeface="Arial"/>
              </a:rPr>
            </a:br>
            <a:r>
              <a:rPr lang="fr-FR" sz="2800" b="1" dirty="0" smtClean="0">
                <a:solidFill>
                  <a:srgbClr val="1C6797"/>
                </a:solidFill>
                <a:latin typeface="Arial"/>
                <a:cs typeface="Arial"/>
              </a:rPr>
              <a:t>DES INCIDENTS</a:t>
            </a:r>
            <a:endParaRPr lang="fr-FR" sz="2800" b="1" dirty="0">
              <a:solidFill>
                <a:srgbClr val="1C6797"/>
              </a:solidFill>
              <a:latin typeface="Arial"/>
              <a:cs typeface="Arial"/>
            </a:endParaRPr>
          </a:p>
        </p:txBody>
      </p:sp>
      <p:sp>
        <p:nvSpPr>
          <p:cNvPr id="6" name="Flèche vers la droite 5"/>
          <p:cNvSpPr/>
          <p:nvPr/>
        </p:nvSpPr>
        <p:spPr>
          <a:xfrm>
            <a:off x="3647017" y="3197363"/>
            <a:ext cx="1383913" cy="461749"/>
          </a:xfrm>
          <a:prstGeom prst="rightArrow">
            <a:avLst/>
          </a:prstGeom>
          <a:solidFill>
            <a:srgbClr val="246C8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5486807" y="2232025"/>
            <a:ext cx="3218486" cy="2369880"/>
          </a:xfrm>
          <a:prstGeom prst="rect">
            <a:avLst/>
          </a:prstGeom>
          <a:noFill/>
        </p:spPr>
        <p:txBody>
          <a:bodyPr wrap="square" rtlCol="0">
            <a:spAutoFit/>
          </a:bodyPr>
          <a:lstStyle/>
          <a:p>
            <a:r>
              <a:rPr lang="fr-FR" sz="2800" b="1" dirty="0" smtClean="0">
                <a:solidFill>
                  <a:schemeClr val="bg1"/>
                </a:solidFill>
                <a:latin typeface="Arial"/>
                <a:cs typeface="Arial"/>
              </a:rPr>
              <a:t>PROPOSITION 3 :</a:t>
            </a:r>
            <a:endParaRPr lang="fr-FR" sz="2400" dirty="0" smtClean="0">
              <a:latin typeface="Arial"/>
              <a:cs typeface="Arial"/>
            </a:endParaRPr>
          </a:p>
          <a:p>
            <a:r>
              <a:rPr lang="fr-FR" sz="2400" dirty="0" smtClean="0"/>
              <a:t>Mise en place de procédures </a:t>
            </a:r>
            <a:r>
              <a:rPr lang="fr-FR" sz="2400" dirty="0"/>
              <a:t>et d’outils </a:t>
            </a:r>
            <a:r>
              <a:rPr lang="fr-FR" sz="2400" dirty="0" smtClean="0"/>
              <a:t>innovants pour </a:t>
            </a:r>
            <a:r>
              <a:rPr lang="fr-FR" sz="2400" dirty="0" smtClean="0"/>
              <a:t>lever le doute plus </a:t>
            </a:r>
            <a:r>
              <a:rPr lang="fr-FR" sz="2400" dirty="0" smtClean="0"/>
              <a:t>rapidement.</a:t>
            </a:r>
            <a:endParaRPr lang="fr-FR" sz="2400" dirty="0" smtClean="0"/>
          </a:p>
          <a:p>
            <a:endParaRPr lang="fr-FR" sz="2400" dirty="0" smtClean="0">
              <a:latin typeface="Arial"/>
              <a:cs typeface="Arial"/>
            </a:endParaRPr>
          </a:p>
        </p:txBody>
      </p:sp>
      <p:sp>
        <p:nvSpPr>
          <p:cNvPr id="11" name="ZoneTexte 10"/>
          <p:cNvSpPr txBox="1"/>
          <p:nvPr/>
        </p:nvSpPr>
        <p:spPr>
          <a:xfrm>
            <a:off x="294386" y="2079625"/>
            <a:ext cx="3352631" cy="3046988"/>
          </a:xfrm>
          <a:prstGeom prst="rect">
            <a:avLst/>
          </a:prstGeom>
          <a:noFill/>
        </p:spPr>
        <p:txBody>
          <a:bodyPr wrap="square" rtlCol="0">
            <a:spAutoFit/>
          </a:bodyPr>
          <a:lstStyle/>
          <a:p>
            <a:r>
              <a:rPr lang="fr-FR" sz="2400" b="1" dirty="0" smtClean="0">
                <a:solidFill>
                  <a:srgbClr val="1F8787"/>
                </a:solidFill>
                <a:latin typeface="Arial"/>
                <a:cs typeface="Arial"/>
              </a:rPr>
              <a:t>OBJECTIF </a:t>
            </a:r>
          </a:p>
          <a:p>
            <a:endParaRPr lang="fr-FR" sz="2400" b="1" dirty="0" smtClean="0">
              <a:latin typeface="Arial"/>
              <a:cs typeface="Arial"/>
            </a:endParaRPr>
          </a:p>
          <a:p>
            <a:r>
              <a:rPr lang="fr-FR" sz="2400" dirty="0" smtClean="0">
                <a:latin typeface="Arial"/>
                <a:cs typeface="Arial"/>
              </a:rPr>
              <a:t>Combattre les causes externes de non-ponctualité (colis suspects, incidents voyageurs et signaux d’alarme abusifs)</a:t>
            </a:r>
            <a:endParaRPr lang="fr-FR" sz="2400" dirty="0">
              <a:latin typeface="Arial"/>
              <a:cs typeface="Arial"/>
            </a:endParaRPr>
          </a:p>
        </p:txBody>
      </p:sp>
      <p:sp>
        <p:nvSpPr>
          <p:cNvPr id="8" name="Espace réservé du numéro de diapositive 3"/>
          <p:cNvSpPr txBox="1">
            <a:spLocks/>
          </p:cNvSpPr>
          <p:nvPr/>
        </p:nvSpPr>
        <p:spPr>
          <a:xfrm>
            <a:off x="8347075" y="648338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037D60-60A3-5C42-9631-1F35AF3B465B}" type="slidenum">
              <a:rPr lang="fr-FR" sz="1200" smtClean="0">
                <a:latin typeface="Arial"/>
                <a:cs typeface="Arial"/>
              </a:rPr>
              <a:pPr/>
              <a:t>13</a:t>
            </a:fld>
            <a:endParaRPr lang="fr-FR" sz="1200">
              <a:latin typeface="Arial"/>
              <a:cs typeface="Arial"/>
            </a:endParaRPr>
          </a:p>
        </p:txBody>
      </p:sp>
    </p:spTree>
    <p:extLst>
      <p:ext uri="{BB962C8B-B14F-4D97-AF65-F5344CB8AC3E}">
        <p14:creationId xmlns:p14="http://schemas.microsoft.com/office/powerpoint/2010/main" val="9772116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251" y="146521"/>
            <a:ext cx="8905886" cy="6560888"/>
          </a:xfrm>
          <a:prstGeom prst="rect">
            <a:avLst/>
          </a:prstGeom>
          <a:solidFill>
            <a:srgbClr val="1C67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44085" y="1548787"/>
            <a:ext cx="7772400" cy="2409825"/>
          </a:xfrm>
        </p:spPr>
        <p:txBody>
          <a:bodyPr>
            <a:noAutofit/>
          </a:bodyPr>
          <a:lstStyle/>
          <a:p>
            <a:pPr algn="l"/>
            <a:r>
              <a:rPr lang="fr-FR" sz="4000" dirty="0" smtClean="0">
                <a:solidFill>
                  <a:schemeClr val="bg1"/>
                </a:solidFill>
                <a:latin typeface="Arial"/>
                <a:cs typeface="Arial"/>
              </a:rPr>
              <a:t>CADRAGE </a:t>
            </a:r>
            <a:br>
              <a:rPr lang="fr-FR" sz="4000" dirty="0" smtClean="0">
                <a:solidFill>
                  <a:schemeClr val="bg1"/>
                </a:solidFill>
                <a:latin typeface="Arial"/>
                <a:cs typeface="Arial"/>
              </a:rPr>
            </a:br>
            <a:r>
              <a:rPr lang="fr-FR" sz="4000" dirty="0" smtClean="0">
                <a:solidFill>
                  <a:schemeClr val="bg1"/>
                </a:solidFill>
                <a:latin typeface="Arial"/>
                <a:cs typeface="Arial"/>
              </a:rPr>
              <a:t>FINANCIER</a:t>
            </a:r>
            <a:br>
              <a:rPr lang="fr-FR" sz="4000" dirty="0" smtClean="0">
                <a:solidFill>
                  <a:schemeClr val="bg1"/>
                </a:solidFill>
                <a:latin typeface="Arial"/>
                <a:cs typeface="Arial"/>
              </a:rPr>
            </a:br>
            <a:r>
              <a:rPr lang="fr-FR" sz="4000" dirty="0" smtClean="0">
                <a:solidFill>
                  <a:schemeClr val="bg1"/>
                </a:solidFill>
                <a:latin typeface="Arial"/>
                <a:cs typeface="Arial"/>
              </a:rPr>
              <a:t>D’ICI 2025</a:t>
            </a:r>
            <a:endParaRPr lang="fr-FR" sz="2000" dirty="0">
              <a:solidFill>
                <a:schemeClr val="bg1"/>
              </a:solidFill>
              <a:latin typeface="Arial"/>
              <a:cs typeface="Arial"/>
            </a:endParaRPr>
          </a:p>
        </p:txBody>
      </p:sp>
    </p:spTree>
    <p:extLst>
      <p:ext uri="{BB962C8B-B14F-4D97-AF65-F5344CB8AC3E}">
        <p14:creationId xmlns:p14="http://schemas.microsoft.com/office/powerpoint/2010/main" val="11008457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14350" y="4330294"/>
            <a:ext cx="8321194" cy="1660361"/>
          </a:xfrm>
          <a:prstGeom prst="rect">
            <a:avLst/>
          </a:prstGeom>
          <a:solidFill>
            <a:srgbClr val="1F8787"/>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latin typeface="Arial"/>
                <a:cs typeface="Arial"/>
              </a:rPr>
              <a:t>14 </a:t>
            </a:r>
            <a:r>
              <a:rPr lang="fr-FR" sz="3200" b="1" dirty="0">
                <a:latin typeface="Arial"/>
                <a:cs typeface="Arial"/>
              </a:rPr>
              <a:t>MILLIARDS</a:t>
            </a:r>
          </a:p>
          <a:p>
            <a:pPr algn="ctr"/>
            <a:r>
              <a:rPr lang="fr-FR" dirty="0" smtClean="0">
                <a:latin typeface="Arial"/>
                <a:cs typeface="Arial"/>
              </a:rPr>
              <a:t>EMPRUNTS SGP</a:t>
            </a:r>
            <a:endParaRPr lang="fr-FR" dirty="0">
              <a:latin typeface="Arial"/>
              <a:cs typeface="Arial"/>
            </a:endParaRPr>
          </a:p>
        </p:txBody>
      </p:sp>
      <p:sp>
        <p:nvSpPr>
          <p:cNvPr id="2" name="Titre 1"/>
          <p:cNvSpPr>
            <a:spLocks noGrp="1"/>
          </p:cNvSpPr>
          <p:nvPr>
            <p:ph type="title"/>
          </p:nvPr>
        </p:nvSpPr>
        <p:spPr>
          <a:xfrm>
            <a:off x="294386" y="185947"/>
            <a:ext cx="8849613" cy="972928"/>
          </a:xfrm>
        </p:spPr>
        <p:txBody>
          <a:bodyPr>
            <a:noAutofit/>
          </a:bodyPr>
          <a:lstStyle/>
          <a:p>
            <a:pPr algn="l"/>
            <a:r>
              <a:rPr lang="fr-FR" sz="2800" b="1" dirty="0" smtClean="0">
                <a:solidFill>
                  <a:srgbClr val="1C6797"/>
                </a:solidFill>
                <a:latin typeface="Arial"/>
                <a:cs typeface="Arial"/>
              </a:rPr>
              <a:t>RESSOURCES D’INVESTISSEMENTS</a:t>
            </a:r>
            <a:br>
              <a:rPr lang="fr-FR" sz="2800" b="1" dirty="0" smtClean="0">
                <a:solidFill>
                  <a:srgbClr val="1C6797"/>
                </a:solidFill>
                <a:latin typeface="Arial"/>
                <a:cs typeface="Arial"/>
              </a:rPr>
            </a:br>
            <a:r>
              <a:rPr lang="fr-FR" sz="2800" b="1" dirty="0" smtClean="0">
                <a:solidFill>
                  <a:srgbClr val="1C6797"/>
                </a:solidFill>
                <a:latin typeface="Arial"/>
                <a:cs typeface="Arial"/>
              </a:rPr>
              <a:t>DISPONIBLES D’ICI 2025</a:t>
            </a:r>
            <a:endParaRPr lang="fr-FR" sz="2800" b="1" dirty="0">
              <a:solidFill>
                <a:srgbClr val="1C6797"/>
              </a:solidFill>
              <a:latin typeface="Arial"/>
              <a:cs typeface="Arial"/>
            </a:endParaRPr>
          </a:p>
        </p:txBody>
      </p:sp>
      <p:sp>
        <p:nvSpPr>
          <p:cNvPr id="8" name="Rectangle 7"/>
          <p:cNvSpPr/>
          <p:nvPr/>
        </p:nvSpPr>
        <p:spPr>
          <a:xfrm>
            <a:off x="514350" y="3158555"/>
            <a:ext cx="4125828" cy="1171740"/>
          </a:xfrm>
          <a:prstGeom prst="rect">
            <a:avLst/>
          </a:prstGeom>
          <a:solidFill>
            <a:srgbClr val="1C6797"/>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latin typeface="Arial"/>
                <a:cs typeface="Arial"/>
              </a:rPr>
              <a:t>6 MILLIARDS</a:t>
            </a:r>
          </a:p>
          <a:p>
            <a:pPr algn="ctr"/>
            <a:r>
              <a:rPr lang="fr-FR" dirty="0" smtClean="0">
                <a:latin typeface="Arial"/>
                <a:cs typeface="Arial"/>
              </a:rPr>
              <a:t>CONTRATS DE PLAN</a:t>
            </a:r>
          </a:p>
          <a:p>
            <a:pPr algn="ctr"/>
            <a:r>
              <a:rPr lang="fr-FR" dirty="0" smtClean="0">
                <a:latin typeface="Arial"/>
                <a:cs typeface="Arial"/>
              </a:rPr>
              <a:t>2015-2020</a:t>
            </a:r>
            <a:endParaRPr lang="fr-FR" dirty="0">
              <a:latin typeface="Arial"/>
              <a:cs typeface="Arial"/>
            </a:endParaRPr>
          </a:p>
        </p:txBody>
      </p:sp>
      <p:sp>
        <p:nvSpPr>
          <p:cNvPr id="12" name="Rectangle 11"/>
          <p:cNvSpPr/>
          <p:nvPr/>
        </p:nvSpPr>
        <p:spPr>
          <a:xfrm>
            <a:off x="4640179" y="3158555"/>
            <a:ext cx="4195366" cy="1171740"/>
          </a:xfrm>
          <a:prstGeom prst="rect">
            <a:avLst/>
          </a:prstGeom>
          <a:solidFill>
            <a:srgbClr val="1C6797"/>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a:latin typeface="Arial"/>
                <a:cs typeface="Arial"/>
              </a:rPr>
              <a:t>6 MILLIARDS</a:t>
            </a:r>
          </a:p>
          <a:p>
            <a:pPr algn="ctr"/>
            <a:r>
              <a:rPr lang="fr-FR" dirty="0">
                <a:latin typeface="Arial"/>
                <a:cs typeface="Arial"/>
              </a:rPr>
              <a:t>CONTRATS DE PLAN</a:t>
            </a:r>
          </a:p>
          <a:p>
            <a:pPr algn="ctr"/>
            <a:r>
              <a:rPr lang="fr-FR" dirty="0" smtClean="0">
                <a:latin typeface="Arial"/>
                <a:cs typeface="Arial"/>
              </a:rPr>
              <a:t>2020-2025</a:t>
            </a:r>
            <a:endParaRPr lang="fr-FR" dirty="0">
              <a:latin typeface="Arial"/>
              <a:cs typeface="Arial"/>
            </a:endParaRPr>
          </a:p>
        </p:txBody>
      </p:sp>
      <p:sp>
        <p:nvSpPr>
          <p:cNvPr id="3" name="Accolade ouvrante 2"/>
          <p:cNvSpPr/>
          <p:nvPr/>
        </p:nvSpPr>
        <p:spPr>
          <a:xfrm rot="5400000">
            <a:off x="4341204" y="-1596479"/>
            <a:ext cx="667485" cy="8321195"/>
          </a:xfrm>
          <a:prstGeom prst="leftBrace">
            <a:avLst>
              <a:gd name="adj1" fmla="val 29759"/>
              <a:gd name="adj2" fmla="val 50000"/>
            </a:avLst>
          </a:prstGeom>
          <a:ln>
            <a:solidFill>
              <a:srgbClr val="1F878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 name="Rectangle 3"/>
          <p:cNvSpPr/>
          <p:nvPr/>
        </p:nvSpPr>
        <p:spPr>
          <a:xfrm>
            <a:off x="3020292" y="1502364"/>
            <a:ext cx="3331361" cy="584776"/>
          </a:xfrm>
          <a:prstGeom prst="rect">
            <a:avLst/>
          </a:prstGeom>
        </p:spPr>
        <p:txBody>
          <a:bodyPr wrap="none">
            <a:spAutoFit/>
          </a:bodyPr>
          <a:lstStyle/>
          <a:p>
            <a:pPr algn="ctr"/>
            <a:r>
              <a:rPr lang="fr-FR" sz="3200" b="1" dirty="0" smtClean="0">
                <a:solidFill>
                  <a:srgbClr val="1F8787"/>
                </a:solidFill>
                <a:latin typeface="Arial"/>
                <a:cs typeface="Arial"/>
              </a:rPr>
              <a:t>26 MILLIARDS €</a:t>
            </a:r>
          </a:p>
        </p:txBody>
      </p:sp>
      <p:sp>
        <p:nvSpPr>
          <p:cNvPr id="9" name="ZoneTexte 8"/>
          <p:cNvSpPr txBox="1"/>
          <p:nvPr/>
        </p:nvSpPr>
        <p:spPr>
          <a:xfrm>
            <a:off x="514350" y="5994634"/>
            <a:ext cx="3371636" cy="338554"/>
          </a:xfrm>
          <a:prstGeom prst="rect">
            <a:avLst/>
          </a:prstGeom>
          <a:noFill/>
        </p:spPr>
        <p:txBody>
          <a:bodyPr wrap="square" rtlCol="0">
            <a:spAutoFit/>
          </a:bodyPr>
          <a:lstStyle/>
          <a:p>
            <a:r>
              <a:rPr lang="fr-FR" sz="1600" dirty="0" smtClean="0">
                <a:latin typeface="Arial"/>
                <a:cs typeface="Arial"/>
              </a:rPr>
              <a:t>Hors endettement probable</a:t>
            </a:r>
            <a:endParaRPr lang="fr-FR" sz="1600" dirty="0">
              <a:latin typeface="Arial"/>
              <a:cs typeface="Arial"/>
            </a:endParaRPr>
          </a:p>
        </p:txBody>
      </p:sp>
      <p:sp>
        <p:nvSpPr>
          <p:cNvPr id="11" name="Espace réservé du numéro de diapositive 3"/>
          <p:cNvSpPr txBox="1">
            <a:spLocks/>
          </p:cNvSpPr>
          <p:nvPr/>
        </p:nvSpPr>
        <p:spPr>
          <a:xfrm>
            <a:off x="8347075" y="648338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037D60-60A3-5C42-9631-1F35AF3B465B}" type="slidenum">
              <a:rPr lang="fr-FR" sz="1200" smtClean="0">
                <a:latin typeface="Arial"/>
                <a:cs typeface="Arial"/>
              </a:rPr>
              <a:pPr/>
              <a:t>15</a:t>
            </a:fld>
            <a:endParaRPr lang="fr-FR" sz="1200">
              <a:latin typeface="Arial"/>
              <a:cs typeface="Arial"/>
            </a:endParaRPr>
          </a:p>
        </p:txBody>
      </p:sp>
    </p:spTree>
    <p:extLst>
      <p:ext uri="{BB962C8B-B14F-4D97-AF65-F5344CB8AC3E}">
        <p14:creationId xmlns:p14="http://schemas.microsoft.com/office/powerpoint/2010/main" val="9896035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386" y="191120"/>
            <a:ext cx="8849613" cy="798303"/>
          </a:xfrm>
        </p:spPr>
        <p:txBody>
          <a:bodyPr>
            <a:noAutofit/>
          </a:bodyPr>
          <a:lstStyle/>
          <a:p>
            <a:pPr algn="l"/>
            <a:r>
              <a:rPr lang="fr-FR" sz="2800" b="1" dirty="0" smtClean="0">
                <a:solidFill>
                  <a:srgbClr val="1C6797"/>
                </a:solidFill>
                <a:latin typeface="Arial"/>
                <a:cs typeface="Arial"/>
              </a:rPr>
              <a:t>BESOINS</a:t>
            </a:r>
            <a:r>
              <a:rPr lang="fr-FR" sz="2800" b="1" dirty="0">
                <a:solidFill>
                  <a:srgbClr val="1C6797"/>
                </a:solidFill>
                <a:latin typeface="Arial"/>
                <a:cs typeface="Arial"/>
              </a:rPr>
              <a:t> </a:t>
            </a:r>
            <a:r>
              <a:rPr lang="fr-FR" sz="2800" b="1" dirty="0" smtClean="0">
                <a:solidFill>
                  <a:srgbClr val="1C6797"/>
                </a:solidFill>
                <a:latin typeface="Arial"/>
                <a:cs typeface="Arial"/>
              </a:rPr>
              <a:t>RAISONNABLES </a:t>
            </a:r>
            <a:br>
              <a:rPr lang="fr-FR" sz="2800" b="1" dirty="0" smtClean="0">
                <a:solidFill>
                  <a:srgbClr val="1C6797"/>
                </a:solidFill>
                <a:latin typeface="Arial"/>
                <a:cs typeface="Arial"/>
              </a:rPr>
            </a:br>
            <a:r>
              <a:rPr lang="fr-FR" sz="2800" b="1" dirty="0" smtClean="0">
                <a:solidFill>
                  <a:srgbClr val="1C6797"/>
                </a:solidFill>
                <a:latin typeface="Arial"/>
                <a:cs typeface="Arial"/>
              </a:rPr>
              <a:t>D’INVESTISSEMENTS D’ICI 2025</a:t>
            </a:r>
            <a:endParaRPr lang="fr-FR" sz="2800" b="1" dirty="0">
              <a:solidFill>
                <a:srgbClr val="1C6797"/>
              </a:solidFill>
              <a:latin typeface="Arial"/>
              <a:cs typeface="Arial"/>
            </a:endParaRPr>
          </a:p>
        </p:txBody>
      </p:sp>
      <p:sp>
        <p:nvSpPr>
          <p:cNvPr id="3" name="Accolade ouvrante 2"/>
          <p:cNvSpPr/>
          <p:nvPr/>
        </p:nvSpPr>
        <p:spPr>
          <a:xfrm rot="5400000">
            <a:off x="4341204" y="-1596479"/>
            <a:ext cx="667485" cy="8321195"/>
          </a:xfrm>
          <a:prstGeom prst="leftBrace">
            <a:avLst>
              <a:gd name="adj1" fmla="val 29759"/>
              <a:gd name="adj2" fmla="val 50000"/>
            </a:avLst>
          </a:prstGeom>
          <a:ln>
            <a:solidFill>
              <a:srgbClr val="1F878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4" name="Rectangle 3"/>
          <p:cNvSpPr/>
          <p:nvPr/>
        </p:nvSpPr>
        <p:spPr>
          <a:xfrm>
            <a:off x="3020291" y="1502364"/>
            <a:ext cx="3331361" cy="584776"/>
          </a:xfrm>
          <a:prstGeom prst="rect">
            <a:avLst/>
          </a:prstGeom>
        </p:spPr>
        <p:txBody>
          <a:bodyPr wrap="none">
            <a:spAutoFit/>
          </a:bodyPr>
          <a:lstStyle/>
          <a:p>
            <a:pPr algn="ctr"/>
            <a:r>
              <a:rPr lang="fr-FR" sz="3200" b="1" dirty="0" smtClean="0">
                <a:solidFill>
                  <a:srgbClr val="1F8787"/>
                </a:solidFill>
                <a:latin typeface="Arial"/>
                <a:cs typeface="Arial"/>
              </a:rPr>
              <a:t>26 MILLIARDS €</a:t>
            </a:r>
            <a:endParaRPr lang="fr-FR" sz="3200" b="1" dirty="0">
              <a:solidFill>
                <a:srgbClr val="1F8787"/>
              </a:solidFill>
              <a:latin typeface="Arial"/>
              <a:cs typeface="Arial"/>
            </a:endParaRPr>
          </a:p>
        </p:txBody>
      </p:sp>
      <p:sp>
        <p:nvSpPr>
          <p:cNvPr id="6" name="Rectangle 5"/>
          <p:cNvSpPr/>
          <p:nvPr/>
        </p:nvSpPr>
        <p:spPr>
          <a:xfrm>
            <a:off x="3718349" y="3162534"/>
            <a:ext cx="3204000" cy="2832100"/>
          </a:xfrm>
          <a:prstGeom prst="rect">
            <a:avLst/>
          </a:prstGeom>
          <a:solidFill>
            <a:srgbClr val="FF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519176" y="3159819"/>
            <a:ext cx="3204000" cy="2832100"/>
          </a:xfrm>
          <a:prstGeom prst="rect">
            <a:avLst/>
          </a:prstGeom>
          <a:solidFill>
            <a:srgbClr val="6027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6922349" y="3158555"/>
            <a:ext cx="1913195" cy="1152000"/>
          </a:xfrm>
          <a:prstGeom prst="rect">
            <a:avLst/>
          </a:prstGeom>
          <a:solidFill>
            <a:srgbClr val="B81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6922350" y="4261715"/>
            <a:ext cx="1913195" cy="1728000"/>
          </a:xfrm>
          <a:prstGeom prst="rect">
            <a:avLst/>
          </a:prstGeom>
          <a:solidFill>
            <a:srgbClr val="60C5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667534" y="3718649"/>
            <a:ext cx="2832951" cy="2062103"/>
          </a:xfrm>
          <a:prstGeom prst="rect">
            <a:avLst/>
          </a:prstGeom>
        </p:spPr>
        <p:txBody>
          <a:bodyPr wrap="square">
            <a:spAutoFit/>
          </a:bodyPr>
          <a:lstStyle/>
          <a:p>
            <a:pPr algn="ctr"/>
            <a:r>
              <a:rPr lang="fr-FR" sz="2800" b="1" dirty="0" smtClean="0">
                <a:solidFill>
                  <a:schemeClr val="bg1"/>
                </a:solidFill>
                <a:latin typeface="Arial"/>
                <a:cs typeface="Arial"/>
              </a:rPr>
              <a:t>GRAND PARIS EXPRESS</a:t>
            </a:r>
          </a:p>
          <a:p>
            <a:pPr algn="ctr"/>
            <a:r>
              <a:rPr lang="fr-FR" b="1" dirty="0">
                <a:latin typeface="Arial"/>
                <a:cs typeface="Arial"/>
              </a:rPr>
              <a:t>(</a:t>
            </a:r>
            <a:r>
              <a:rPr lang="fr-FR" b="1" dirty="0" smtClean="0">
                <a:latin typeface="Arial"/>
                <a:cs typeface="Arial"/>
              </a:rPr>
              <a:t>15 SUD, 14, 11)</a:t>
            </a:r>
          </a:p>
          <a:p>
            <a:pPr algn="ctr"/>
            <a:endParaRPr lang="fr-FR" b="1" dirty="0">
              <a:latin typeface="Arial"/>
              <a:cs typeface="Arial"/>
            </a:endParaRPr>
          </a:p>
          <a:p>
            <a:pPr algn="ctr"/>
            <a:r>
              <a:rPr lang="fr-FR" b="1" dirty="0" smtClean="0">
                <a:latin typeface="Arial"/>
                <a:cs typeface="Arial"/>
              </a:rPr>
              <a:t>8 MILLIARDS</a:t>
            </a:r>
          </a:p>
          <a:p>
            <a:pPr algn="ctr"/>
            <a:endParaRPr lang="fr-FR" b="1" dirty="0">
              <a:latin typeface="Arial"/>
              <a:cs typeface="Arial"/>
            </a:endParaRPr>
          </a:p>
        </p:txBody>
      </p:sp>
      <p:sp>
        <p:nvSpPr>
          <p:cNvPr id="15" name="Rectangle 14"/>
          <p:cNvSpPr/>
          <p:nvPr/>
        </p:nvSpPr>
        <p:spPr>
          <a:xfrm>
            <a:off x="3885986" y="3709151"/>
            <a:ext cx="2832951" cy="2062103"/>
          </a:xfrm>
          <a:prstGeom prst="rect">
            <a:avLst/>
          </a:prstGeom>
        </p:spPr>
        <p:txBody>
          <a:bodyPr wrap="square">
            <a:spAutoFit/>
          </a:bodyPr>
          <a:lstStyle/>
          <a:p>
            <a:pPr algn="ctr"/>
            <a:r>
              <a:rPr lang="fr-FR" sz="2800" b="1" dirty="0" smtClean="0">
                <a:solidFill>
                  <a:schemeClr val="bg1"/>
                </a:solidFill>
                <a:latin typeface="Arial"/>
                <a:cs typeface="Arial"/>
              </a:rPr>
              <a:t>RÉNOVATION DU RÉSEAU</a:t>
            </a:r>
          </a:p>
          <a:p>
            <a:pPr algn="ctr"/>
            <a:endParaRPr lang="fr-FR" b="1" dirty="0" smtClean="0">
              <a:latin typeface="Arial"/>
              <a:cs typeface="Arial"/>
            </a:endParaRPr>
          </a:p>
          <a:p>
            <a:pPr algn="ctr"/>
            <a:endParaRPr lang="fr-FR" b="1" dirty="0">
              <a:latin typeface="Arial"/>
              <a:cs typeface="Arial"/>
            </a:endParaRPr>
          </a:p>
          <a:p>
            <a:pPr algn="ctr"/>
            <a:r>
              <a:rPr lang="fr-FR" b="1" dirty="0" smtClean="0">
                <a:latin typeface="Arial"/>
                <a:cs typeface="Arial"/>
              </a:rPr>
              <a:t>8 MILLIARDS</a:t>
            </a:r>
          </a:p>
          <a:p>
            <a:pPr algn="ctr"/>
            <a:endParaRPr lang="fr-FR" b="1" dirty="0">
              <a:latin typeface="Arial"/>
              <a:cs typeface="Arial"/>
            </a:endParaRPr>
          </a:p>
        </p:txBody>
      </p:sp>
      <p:sp>
        <p:nvSpPr>
          <p:cNvPr id="16" name="Rectangle 15"/>
          <p:cNvSpPr/>
          <p:nvPr/>
        </p:nvSpPr>
        <p:spPr>
          <a:xfrm>
            <a:off x="6940567" y="4611144"/>
            <a:ext cx="1846135" cy="1354217"/>
          </a:xfrm>
          <a:prstGeom prst="rect">
            <a:avLst/>
          </a:prstGeom>
        </p:spPr>
        <p:txBody>
          <a:bodyPr wrap="square">
            <a:spAutoFit/>
          </a:bodyPr>
          <a:lstStyle/>
          <a:p>
            <a:pPr algn="ctr"/>
            <a:r>
              <a:rPr lang="fr-FR" sz="2800" b="1" dirty="0" smtClean="0">
                <a:solidFill>
                  <a:schemeClr val="bg1"/>
                </a:solidFill>
                <a:latin typeface="Arial"/>
                <a:cs typeface="Arial"/>
              </a:rPr>
              <a:t>EOLE</a:t>
            </a:r>
            <a:endParaRPr lang="fr-FR" b="1" dirty="0" smtClean="0">
              <a:latin typeface="Arial"/>
              <a:cs typeface="Arial"/>
            </a:endParaRPr>
          </a:p>
          <a:p>
            <a:pPr algn="ctr"/>
            <a:endParaRPr lang="fr-FR" b="1" dirty="0">
              <a:latin typeface="Arial"/>
              <a:cs typeface="Arial"/>
            </a:endParaRPr>
          </a:p>
          <a:p>
            <a:pPr algn="ctr"/>
            <a:r>
              <a:rPr lang="fr-FR" b="1" dirty="0">
                <a:latin typeface="Arial"/>
                <a:cs typeface="Arial"/>
              </a:rPr>
              <a:t>6</a:t>
            </a:r>
            <a:r>
              <a:rPr lang="fr-FR" b="1" dirty="0" smtClean="0">
                <a:latin typeface="Arial"/>
                <a:cs typeface="Arial"/>
              </a:rPr>
              <a:t> MILLIARDS</a:t>
            </a:r>
          </a:p>
          <a:p>
            <a:pPr algn="ctr"/>
            <a:endParaRPr lang="fr-FR" b="1" dirty="0">
              <a:latin typeface="Arial"/>
              <a:cs typeface="Arial"/>
            </a:endParaRPr>
          </a:p>
        </p:txBody>
      </p:sp>
      <p:sp>
        <p:nvSpPr>
          <p:cNvPr id="17" name="Rectangle 16"/>
          <p:cNvSpPr/>
          <p:nvPr/>
        </p:nvSpPr>
        <p:spPr>
          <a:xfrm>
            <a:off x="6940567" y="3188920"/>
            <a:ext cx="1846135" cy="1292662"/>
          </a:xfrm>
          <a:prstGeom prst="rect">
            <a:avLst/>
          </a:prstGeom>
        </p:spPr>
        <p:txBody>
          <a:bodyPr wrap="square">
            <a:spAutoFit/>
          </a:bodyPr>
          <a:lstStyle/>
          <a:p>
            <a:pPr algn="ctr"/>
            <a:r>
              <a:rPr lang="fr-FR" sz="2800" b="1" dirty="0" smtClean="0">
                <a:solidFill>
                  <a:schemeClr val="bg1"/>
                </a:solidFill>
                <a:latin typeface="Arial"/>
                <a:cs typeface="Arial"/>
              </a:rPr>
              <a:t>RER</a:t>
            </a:r>
          </a:p>
          <a:p>
            <a:pPr algn="ctr"/>
            <a:endParaRPr lang="fr-FR" sz="1400" b="1" dirty="0">
              <a:latin typeface="Arial"/>
              <a:cs typeface="Arial"/>
            </a:endParaRPr>
          </a:p>
          <a:p>
            <a:pPr algn="ctr"/>
            <a:r>
              <a:rPr lang="fr-FR" b="1" dirty="0" smtClean="0">
                <a:latin typeface="Arial"/>
                <a:cs typeface="Arial"/>
              </a:rPr>
              <a:t>4 MILLIARDS</a:t>
            </a:r>
          </a:p>
          <a:p>
            <a:pPr algn="ctr"/>
            <a:endParaRPr lang="fr-FR" b="1" dirty="0">
              <a:latin typeface="Arial"/>
              <a:cs typeface="Arial"/>
            </a:endParaRPr>
          </a:p>
        </p:txBody>
      </p:sp>
      <p:sp>
        <p:nvSpPr>
          <p:cNvPr id="18" name="ZoneTexte 17"/>
          <p:cNvSpPr txBox="1"/>
          <p:nvPr/>
        </p:nvSpPr>
        <p:spPr>
          <a:xfrm>
            <a:off x="514350" y="5994634"/>
            <a:ext cx="3371636" cy="338554"/>
          </a:xfrm>
          <a:prstGeom prst="rect">
            <a:avLst/>
          </a:prstGeom>
          <a:noFill/>
        </p:spPr>
        <p:txBody>
          <a:bodyPr wrap="square" rtlCol="0">
            <a:spAutoFit/>
          </a:bodyPr>
          <a:lstStyle/>
          <a:p>
            <a:r>
              <a:rPr lang="fr-FR" sz="1600" dirty="0" smtClean="0">
                <a:latin typeface="Arial"/>
                <a:cs typeface="Arial"/>
              </a:rPr>
              <a:t>Hors dépassements probables</a:t>
            </a:r>
            <a:endParaRPr lang="fr-FR" sz="1600" dirty="0">
              <a:latin typeface="Arial"/>
              <a:cs typeface="Arial"/>
            </a:endParaRPr>
          </a:p>
        </p:txBody>
      </p:sp>
      <p:sp>
        <p:nvSpPr>
          <p:cNvPr id="19" name="Espace réservé du numéro de diapositive 3"/>
          <p:cNvSpPr txBox="1">
            <a:spLocks/>
          </p:cNvSpPr>
          <p:nvPr/>
        </p:nvSpPr>
        <p:spPr>
          <a:xfrm>
            <a:off x="8347075" y="648338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037D60-60A3-5C42-9631-1F35AF3B465B}" type="slidenum">
              <a:rPr lang="fr-FR" sz="1200" smtClean="0">
                <a:latin typeface="Arial"/>
                <a:cs typeface="Arial"/>
              </a:rPr>
              <a:pPr/>
              <a:t>16</a:t>
            </a:fld>
            <a:endParaRPr lang="fr-FR" sz="1200">
              <a:latin typeface="Arial"/>
              <a:cs typeface="Arial"/>
            </a:endParaRPr>
          </a:p>
        </p:txBody>
      </p:sp>
    </p:spTree>
    <p:extLst>
      <p:ext uri="{BB962C8B-B14F-4D97-AF65-F5344CB8AC3E}">
        <p14:creationId xmlns:p14="http://schemas.microsoft.com/office/powerpoint/2010/main" val="1198906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387" y="181942"/>
            <a:ext cx="8229600" cy="944563"/>
          </a:xfrm>
        </p:spPr>
        <p:txBody>
          <a:bodyPr>
            <a:noAutofit/>
          </a:bodyPr>
          <a:lstStyle/>
          <a:p>
            <a:pPr algn="l"/>
            <a:r>
              <a:rPr lang="fr-FR" sz="2800" b="1" dirty="0" smtClean="0">
                <a:solidFill>
                  <a:srgbClr val="1C6797"/>
                </a:solidFill>
                <a:latin typeface="Arial"/>
                <a:cs typeface="Arial"/>
              </a:rPr>
              <a:t>UNE ÉVOLUTION INQUIÉTANTE</a:t>
            </a:r>
            <a:br>
              <a:rPr lang="fr-FR" sz="2800" b="1" dirty="0" smtClean="0">
                <a:solidFill>
                  <a:srgbClr val="1C6797"/>
                </a:solidFill>
                <a:latin typeface="Arial"/>
                <a:cs typeface="Arial"/>
              </a:rPr>
            </a:br>
            <a:r>
              <a:rPr lang="fr-FR" sz="2800" b="1" dirty="0" smtClean="0">
                <a:solidFill>
                  <a:srgbClr val="1C6797"/>
                </a:solidFill>
                <a:latin typeface="Arial"/>
                <a:cs typeface="Arial"/>
              </a:rPr>
              <a:t>DU BUDGET DE FONCTIONNEMENT </a:t>
            </a:r>
            <a:endParaRPr lang="fr-FR" sz="2800" b="1" dirty="0">
              <a:solidFill>
                <a:srgbClr val="1C6797"/>
              </a:solidFill>
              <a:latin typeface="Arial"/>
              <a:cs typeface="Arial"/>
            </a:endParaRPr>
          </a:p>
        </p:txBody>
      </p:sp>
      <p:sp>
        <p:nvSpPr>
          <p:cNvPr id="8" name="Rectangle 7"/>
          <p:cNvSpPr/>
          <p:nvPr/>
        </p:nvSpPr>
        <p:spPr>
          <a:xfrm>
            <a:off x="641586" y="1450301"/>
            <a:ext cx="8057914" cy="4365298"/>
          </a:xfrm>
          <a:prstGeom prst="rect">
            <a:avLst/>
          </a:prstGeom>
        </p:spPr>
        <p:txBody>
          <a:bodyPr wrap="square">
            <a:spAutoFit/>
          </a:bodyPr>
          <a:lstStyle/>
          <a:p>
            <a:pPr>
              <a:lnSpc>
                <a:spcPct val="90000"/>
              </a:lnSpc>
            </a:pPr>
            <a:endParaRPr lang="fr-FR" sz="2800" dirty="0" smtClean="0">
              <a:latin typeface="Arial"/>
              <a:cs typeface="Arial"/>
            </a:endParaRPr>
          </a:p>
          <a:p>
            <a:pPr marL="342900" indent="-342900">
              <a:lnSpc>
                <a:spcPct val="90000"/>
              </a:lnSpc>
              <a:buFont typeface="Wingdings" charset="2"/>
              <a:buChar char="ü"/>
            </a:pPr>
            <a:r>
              <a:rPr lang="fr-FR" sz="2800" dirty="0">
                <a:latin typeface="Arial"/>
                <a:cs typeface="Arial"/>
              </a:rPr>
              <a:t>Les </a:t>
            </a:r>
            <a:r>
              <a:rPr lang="fr-FR" sz="2800" dirty="0">
                <a:solidFill>
                  <a:srgbClr val="1F8787"/>
                </a:solidFill>
                <a:latin typeface="Arial"/>
                <a:cs typeface="Arial"/>
              </a:rPr>
              <a:t>dépenses de fonctionnement sont élevées </a:t>
            </a:r>
            <a:r>
              <a:rPr lang="fr-FR" sz="2800" dirty="0">
                <a:latin typeface="Arial"/>
                <a:cs typeface="Arial"/>
              </a:rPr>
              <a:t>et s’accroissent plus rapidement que l’offre (hors inflation) </a:t>
            </a:r>
          </a:p>
          <a:p>
            <a:pPr marL="342900" indent="-342900">
              <a:lnSpc>
                <a:spcPct val="90000"/>
              </a:lnSpc>
              <a:buFont typeface="Wingdings" charset="2"/>
              <a:buChar char="ü"/>
            </a:pPr>
            <a:endParaRPr lang="fr-FR" sz="2800" dirty="0">
              <a:latin typeface="Arial"/>
              <a:cs typeface="Arial"/>
            </a:endParaRPr>
          </a:p>
          <a:p>
            <a:pPr marL="342900" indent="-342900">
              <a:lnSpc>
                <a:spcPct val="90000"/>
              </a:lnSpc>
              <a:buFont typeface="Wingdings" charset="2"/>
              <a:buChar char="ü"/>
            </a:pPr>
            <a:r>
              <a:rPr lang="fr-FR" sz="2800" dirty="0">
                <a:latin typeface="Arial"/>
                <a:cs typeface="Arial"/>
              </a:rPr>
              <a:t>Les </a:t>
            </a:r>
            <a:r>
              <a:rPr lang="fr-FR" sz="2800" dirty="0">
                <a:solidFill>
                  <a:srgbClr val="1F8787"/>
                </a:solidFill>
                <a:latin typeface="Arial"/>
                <a:cs typeface="Arial"/>
              </a:rPr>
              <a:t>recettes de fonctionnement </a:t>
            </a:r>
            <a:r>
              <a:rPr lang="fr-FR" sz="2800" dirty="0" smtClean="0">
                <a:solidFill>
                  <a:srgbClr val="1F8787"/>
                </a:solidFill>
                <a:latin typeface="Arial"/>
                <a:cs typeface="Arial"/>
              </a:rPr>
              <a:t>s’effritent</a:t>
            </a:r>
            <a:endParaRPr lang="fr-FR" sz="2800" dirty="0" smtClean="0">
              <a:latin typeface="Arial"/>
              <a:cs typeface="Arial"/>
            </a:endParaRPr>
          </a:p>
          <a:p>
            <a:pPr>
              <a:lnSpc>
                <a:spcPct val="90000"/>
              </a:lnSpc>
            </a:pPr>
            <a:endParaRPr lang="fr-FR" sz="2800" dirty="0">
              <a:latin typeface="Arial"/>
              <a:cs typeface="Arial"/>
            </a:endParaRPr>
          </a:p>
          <a:p>
            <a:pPr marL="342900" indent="-342900">
              <a:lnSpc>
                <a:spcPct val="90000"/>
              </a:lnSpc>
              <a:buFont typeface="Wingdings" charset="2"/>
              <a:buChar char="ü"/>
            </a:pPr>
            <a:r>
              <a:rPr lang="fr-FR" sz="2800" dirty="0" smtClean="0">
                <a:latin typeface="Arial"/>
                <a:cs typeface="Arial"/>
              </a:rPr>
              <a:t>Il </a:t>
            </a:r>
            <a:r>
              <a:rPr lang="fr-FR" sz="2800" dirty="0">
                <a:latin typeface="Arial"/>
                <a:cs typeface="Arial"/>
              </a:rPr>
              <a:t>n’est </a:t>
            </a:r>
            <a:r>
              <a:rPr lang="fr-FR" sz="2800" dirty="0">
                <a:solidFill>
                  <a:srgbClr val="1F8787"/>
                </a:solidFill>
                <a:latin typeface="Arial"/>
                <a:cs typeface="Arial"/>
              </a:rPr>
              <a:t>pas raisonnable d’envisager une croissance du budget </a:t>
            </a:r>
            <a:r>
              <a:rPr lang="fr-FR" sz="2800" dirty="0" smtClean="0">
                <a:solidFill>
                  <a:srgbClr val="1F8787"/>
                </a:solidFill>
                <a:latin typeface="Arial"/>
                <a:cs typeface="Arial"/>
              </a:rPr>
              <a:t>supérieure </a:t>
            </a:r>
            <a:r>
              <a:rPr lang="fr-FR" sz="2800" dirty="0">
                <a:solidFill>
                  <a:srgbClr val="1F8787"/>
                </a:solidFill>
                <a:latin typeface="Arial"/>
                <a:cs typeface="Arial"/>
              </a:rPr>
              <a:t>à celle du </a:t>
            </a:r>
            <a:endParaRPr lang="fr-FR" sz="2800" dirty="0" smtClean="0">
              <a:solidFill>
                <a:srgbClr val="1F8787"/>
              </a:solidFill>
              <a:latin typeface="Arial"/>
              <a:cs typeface="Arial"/>
            </a:endParaRPr>
          </a:p>
          <a:p>
            <a:pPr>
              <a:lnSpc>
                <a:spcPct val="90000"/>
              </a:lnSpc>
            </a:pPr>
            <a:r>
              <a:rPr lang="fr-FR" sz="2800" dirty="0">
                <a:solidFill>
                  <a:srgbClr val="1F8787"/>
                </a:solidFill>
                <a:latin typeface="Arial"/>
                <a:cs typeface="Arial"/>
              </a:rPr>
              <a:t> </a:t>
            </a:r>
            <a:r>
              <a:rPr lang="fr-FR" sz="2800" dirty="0" smtClean="0">
                <a:solidFill>
                  <a:srgbClr val="1F8787"/>
                </a:solidFill>
                <a:latin typeface="Arial"/>
                <a:cs typeface="Arial"/>
              </a:rPr>
              <a:t>   PIB</a:t>
            </a:r>
            <a:r>
              <a:rPr lang="fr-FR" sz="2800" dirty="0" smtClean="0">
                <a:latin typeface="Arial"/>
                <a:cs typeface="Arial"/>
              </a:rPr>
              <a:t> régional</a:t>
            </a:r>
          </a:p>
          <a:p>
            <a:pPr>
              <a:lnSpc>
                <a:spcPct val="90000"/>
              </a:lnSpc>
            </a:pPr>
            <a:endParaRPr lang="fr-FR" sz="2800" dirty="0">
              <a:latin typeface="Arial"/>
              <a:cs typeface="Arial"/>
            </a:endParaRPr>
          </a:p>
        </p:txBody>
      </p:sp>
      <p:sp>
        <p:nvSpPr>
          <p:cNvPr id="19" name="Espace réservé du numéro de diapositive 3"/>
          <p:cNvSpPr txBox="1">
            <a:spLocks/>
          </p:cNvSpPr>
          <p:nvPr/>
        </p:nvSpPr>
        <p:spPr>
          <a:xfrm>
            <a:off x="8347075" y="648338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037D60-60A3-5C42-9631-1F35AF3B465B}" type="slidenum">
              <a:rPr lang="fr-FR" sz="1200" smtClean="0">
                <a:latin typeface="Arial"/>
                <a:cs typeface="Arial"/>
              </a:rPr>
              <a:pPr/>
              <a:t>17</a:t>
            </a:fld>
            <a:endParaRPr lang="fr-FR" sz="1200">
              <a:latin typeface="Arial"/>
              <a:cs typeface="Arial"/>
            </a:endParaRPr>
          </a:p>
        </p:txBody>
      </p:sp>
    </p:spTree>
    <p:extLst>
      <p:ext uri="{BB962C8B-B14F-4D97-AF65-F5344CB8AC3E}">
        <p14:creationId xmlns:p14="http://schemas.microsoft.com/office/powerpoint/2010/main" val="29732624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386" y="190500"/>
            <a:ext cx="8849613" cy="972928"/>
          </a:xfrm>
        </p:spPr>
        <p:txBody>
          <a:bodyPr>
            <a:noAutofit/>
          </a:bodyPr>
          <a:lstStyle/>
          <a:p>
            <a:pPr algn="l"/>
            <a:r>
              <a:rPr lang="fr-FR" sz="2800" b="1" dirty="0" smtClean="0">
                <a:solidFill>
                  <a:srgbClr val="1C6797"/>
                </a:solidFill>
                <a:latin typeface="Arial"/>
                <a:cs typeface="Arial"/>
              </a:rPr>
              <a:t>UNE HYPOTHÈSE FAVORABLE </a:t>
            </a:r>
            <a:br>
              <a:rPr lang="fr-FR" sz="2800" b="1" dirty="0" smtClean="0">
                <a:solidFill>
                  <a:srgbClr val="1C6797"/>
                </a:solidFill>
                <a:latin typeface="Arial"/>
                <a:cs typeface="Arial"/>
              </a:rPr>
            </a:br>
            <a:r>
              <a:rPr lang="fr-FR" sz="2800" b="1" dirty="0" smtClean="0">
                <a:solidFill>
                  <a:srgbClr val="1C6797"/>
                </a:solidFill>
                <a:latin typeface="Arial"/>
                <a:cs typeface="Arial"/>
              </a:rPr>
              <a:t>DES DÉPENSES DE FONCTIONNEMENT EN 2025</a:t>
            </a:r>
            <a:endParaRPr lang="fr-FR" sz="2800" b="1" dirty="0">
              <a:solidFill>
                <a:srgbClr val="1C6797"/>
              </a:solidFill>
              <a:latin typeface="Arial"/>
              <a:cs typeface="Arial"/>
            </a:endParaRPr>
          </a:p>
        </p:txBody>
      </p:sp>
      <p:sp>
        <p:nvSpPr>
          <p:cNvPr id="4" name="Rectangle 3"/>
          <p:cNvSpPr/>
          <p:nvPr/>
        </p:nvSpPr>
        <p:spPr>
          <a:xfrm>
            <a:off x="892521" y="1567147"/>
            <a:ext cx="3331160" cy="892552"/>
          </a:xfrm>
          <a:prstGeom prst="rect">
            <a:avLst/>
          </a:prstGeom>
        </p:spPr>
        <p:txBody>
          <a:bodyPr wrap="none">
            <a:spAutoFit/>
          </a:bodyPr>
          <a:lstStyle/>
          <a:p>
            <a:pPr algn="ctr"/>
            <a:r>
              <a:rPr lang="fr-FR" sz="3200" b="1" dirty="0" smtClean="0">
                <a:solidFill>
                  <a:srgbClr val="1F8787"/>
                </a:solidFill>
                <a:latin typeface="Arial"/>
                <a:cs typeface="Arial"/>
              </a:rPr>
              <a:t> 9 MILLIARDS €  </a:t>
            </a:r>
          </a:p>
          <a:p>
            <a:pPr algn="ctr"/>
            <a:r>
              <a:rPr lang="fr-FR" sz="2000" dirty="0" smtClean="0">
                <a:solidFill>
                  <a:srgbClr val="1F8787"/>
                </a:solidFill>
                <a:latin typeface="Arial"/>
                <a:cs typeface="Arial"/>
              </a:rPr>
              <a:t>(base 2014)</a:t>
            </a:r>
            <a:endParaRPr lang="fr-FR" sz="2000" dirty="0">
              <a:solidFill>
                <a:srgbClr val="1F8787"/>
              </a:solidFill>
              <a:latin typeface="Arial"/>
              <a:cs typeface="Arial"/>
            </a:endParaRPr>
          </a:p>
        </p:txBody>
      </p:sp>
      <p:sp>
        <p:nvSpPr>
          <p:cNvPr id="23" name="Rectangle 22"/>
          <p:cNvSpPr/>
          <p:nvPr/>
        </p:nvSpPr>
        <p:spPr>
          <a:xfrm>
            <a:off x="4491134" y="1569913"/>
            <a:ext cx="4572000" cy="1138773"/>
          </a:xfrm>
          <a:prstGeom prst="rect">
            <a:avLst/>
          </a:prstGeom>
        </p:spPr>
        <p:txBody>
          <a:bodyPr>
            <a:spAutoFit/>
          </a:bodyPr>
          <a:lstStyle/>
          <a:p>
            <a:pPr algn="ctr"/>
            <a:r>
              <a:rPr lang="fr-FR" sz="3200" b="1" dirty="0">
                <a:solidFill>
                  <a:srgbClr val="C51149"/>
                </a:solidFill>
                <a:latin typeface="Arial"/>
                <a:cs typeface="Arial"/>
              </a:rPr>
              <a:t>+ 2 MILLIARDS </a:t>
            </a:r>
            <a:r>
              <a:rPr lang="fr-FR" sz="3200" b="1" dirty="0" smtClean="0">
                <a:solidFill>
                  <a:srgbClr val="C51149"/>
                </a:solidFill>
                <a:latin typeface="Arial"/>
                <a:cs typeface="Arial"/>
              </a:rPr>
              <a:t>€</a:t>
            </a:r>
            <a:endParaRPr lang="fr-FR" b="1" dirty="0">
              <a:solidFill>
                <a:srgbClr val="C51149"/>
              </a:solidFill>
              <a:latin typeface="Arial"/>
              <a:cs typeface="Arial"/>
            </a:endParaRPr>
          </a:p>
          <a:p>
            <a:pPr algn="ctr"/>
            <a:r>
              <a:rPr lang="fr-FR" dirty="0" smtClean="0">
                <a:latin typeface="Arial"/>
                <a:cs typeface="Arial"/>
              </a:rPr>
              <a:t>(Hypothèse d’évolution du </a:t>
            </a:r>
          </a:p>
          <a:p>
            <a:pPr algn="ctr"/>
            <a:r>
              <a:rPr lang="fr-FR" dirty="0" smtClean="0">
                <a:latin typeface="Arial"/>
                <a:cs typeface="Arial"/>
              </a:rPr>
              <a:t>PIB </a:t>
            </a:r>
            <a:r>
              <a:rPr lang="fr-FR" dirty="0">
                <a:latin typeface="Arial"/>
                <a:cs typeface="Arial"/>
              </a:rPr>
              <a:t>régional 1,6% par an)</a:t>
            </a:r>
          </a:p>
        </p:txBody>
      </p:sp>
      <p:sp>
        <p:nvSpPr>
          <p:cNvPr id="19" name="Accolade ouvrante 18"/>
          <p:cNvSpPr/>
          <p:nvPr/>
        </p:nvSpPr>
        <p:spPr>
          <a:xfrm>
            <a:off x="1560602" y="3502032"/>
            <a:ext cx="667485" cy="1416050"/>
          </a:xfrm>
          <a:prstGeom prst="leftBrace">
            <a:avLst>
              <a:gd name="adj1" fmla="val 29759"/>
              <a:gd name="adj2" fmla="val 50000"/>
            </a:avLst>
          </a:prstGeom>
          <a:ln>
            <a:solidFill>
              <a:srgbClr val="00BC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2" name="Rectangle 21"/>
          <p:cNvSpPr/>
          <p:nvPr/>
        </p:nvSpPr>
        <p:spPr>
          <a:xfrm>
            <a:off x="283470" y="3862111"/>
            <a:ext cx="4572000" cy="646331"/>
          </a:xfrm>
          <a:prstGeom prst="rect">
            <a:avLst/>
          </a:prstGeom>
        </p:spPr>
        <p:txBody>
          <a:bodyPr>
            <a:spAutoFit/>
          </a:bodyPr>
          <a:lstStyle/>
          <a:p>
            <a:r>
              <a:rPr lang="fr-FR" dirty="0" smtClean="0">
                <a:latin typeface="Arial"/>
                <a:cs typeface="Arial"/>
              </a:rPr>
              <a:t>« Faux »</a:t>
            </a:r>
          </a:p>
          <a:p>
            <a:r>
              <a:rPr lang="fr-FR" dirty="0" smtClean="0">
                <a:latin typeface="Arial"/>
                <a:cs typeface="Arial"/>
              </a:rPr>
              <a:t>disponible</a:t>
            </a:r>
            <a:endParaRPr lang="fr-FR" dirty="0">
              <a:latin typeface="Arial"/>
              <a:cs typeface="Arial"/>
            </a:endParaRPr>
          </a:p>
        </p:txBody>
      </p:sp>
      <p:sp>
        <p:nvSpPr>
          <p:cNvPr id="25" name="Rectangle 24"/>
          <p:cNvSpPr/>
          <p:nvPr/>
        </p:nvSpPr>
        <p:spPr>
          <a:xfrm>
            <a:off x="2228089" y="3473137"/>
            <a:ext cx="6509465" cy="1444945"/>
          </a:xfrm>
          <a:prstGeom prst="rect">
            <a:avLst/>
          </a:prstGeom>
          <a:solidFill>
            <a:srgbClr val="66BC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latin typeface="Arial"/>
                <a:cs typeface="Arial"/>
              </a:rPr>
              <a:t>1,3 </a:t>
            </a:r>
            <a:r>
              <a:rPr lang="fr-FR" sz="3200" b="1" dirty="0">
                <a:latin typeface="Arial"/>
                <a:cs typeface="Arial"/>
              </a:rPr>
              <a:t>MILLIARDS</a:t>
            </a:r>
          </a:p>
          <a:p>
            <a:pPr algn="ctr"/>
            <a:r>
              <a:rPr lang="fr-FR" dirty="0" smtClean="0">
                <a:latin typeface="Arial"/>
                <a:cs typeface="Arial"/>
              </a:rPr>
              <a:t>DÉRIVE DU SOCLE </a:t>
            </a:r>
            <a:endParaRPr lang="fr-FR" dirty="0">
              <a:latin typeface="Arial"/>
              <a:cs typeface="Arial"/>
            </a:endParaRPr>
          </a:p>
        </p:txBody>
      </p:sp>
      <p:grpSp>
        <p:nvGrpSpPr>
          <p:cNvPr id="27" name="Grouper 26"/>
          <p:cNvGrpSpPr/>
          <p:nvPr/>
        </p:nvGrpSpPr>
        <p:grpSpPr>
          <a:xfrm>
            <a:off x="294388" y="4918082"/>
            <a:ext cx="8454085" cy="1048612"/>
            <a:chOff x="294388" y="4605250"/>
            <a:chExt cx="8454085" cy="1048612"/>
          </a:xfrm>
        </p:grpSpPr>
        <p:sp>
          <p:nvSpPr>
            <p:cNvPr id="28" name="Rectangle 27"/>
            <p:cNvSpPr/>
            <p:nvPr/>
          </p:nvSpPr>
          <p:spPr>
            <a:xfrm>
              <a:off x="2239007" y="4605250"/>
              <a:ext cx="3227534" cy="1019718"/>
            </a:xfrm>
            <a:prstGeom prst="rect">
              <a:avLst/>
            </a:prstGeom>
            <a:solidFill>
              <a:srgbClr val="C1C207"/>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latin typeface="Arial"/>
                  <a:cs typeface="Arial"/>
                </a:rPr>
                <a:t>300 MILLIONS</a:t>
              </a:r>
            </a:p>
            <a:p>
              <a:pPr algn="ctr"/>
              <a:r>
                <a:rPr lang="fr-FR" sz="1600" dirty="0" smtClean="0">
                  <a:latin typeface="Arial"/>
                  <a:cs typeface="Arial"/>
                </a:rPr>
                <a:t>RENOUVELLEMENT </a:t>
              </a:r>
            </a:p>
            <a:p>
              <a:pPr algn="ctr"/>
              <a:r>
                <a:rPr lang="fr-FR" sz="1600" dirty="0" smtClean="0">
                  <a:latin typeface="Arial"/>
                  <a:cs typeface="Arial"/>
                </a:rPr>
                <a:t>DU MATÉRIEL</a:t>
              </a:r>
              <a:endParaRPr lang="fr-FR" sz="1600" dirty="0">
                <a:latin typeface="Arial"/>
                <a:cs typeface="Arial"/>
              </a:endParaRPr>
            </a:p>
          </p:txBody>
        </p:sp>
        <p:sp>
          <p:nvSpPr>
            <p:cNvPr id="29" name="Rectangle 28"/>
            <p:cNvSpPr/>
            <p:nvPr/>
          </p:nvSpPr>
          <p:spPr>
            <a:xfrm>
              <a:off x="5466541" y="4605250"/>
              <a:ext cx="3281932" cy="1019718"/>
            </a:xfrm>
            <a:prstGeom prst="rect">
              <a:avLst/>
            </a:prstGeom>
            <a:solidFill>
              <a:srgbClr val="C5114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latin typeface="Arial"/>
                  <a:cs typeface="Arial"/>
                </a:rPr>
                <a:t>400 MILLIONS</a:t>
              </a:r>
              <a:endParaRPr lang="fr-FR" sz="3200" b="1" dirty="0">
                <a:latin typeface="Arial"/>
                <a:cs typeface="Arial"/>
              </a:endParaRPr>
            </a:p>
            <a:p>
              <a:pPr algn="ctr"/>
              <a:r>
                <a:rPr lang="fr-FR" sz="1600" dirty="0" smtClean="0">
                  <a:latin typeface="Arial"/>
                  <a:cs typeface="Arial"/>
                </a:rPr>
                <a:t>SERVICES NOUVEAUX </a:t>
              </a:r>
            </a:p>
            <a:p>
              <a:pPr algn="ctr"/>
              <a:r>
                <a:rPr lang="fr-FR" sz="1600" dirty="0" smtClean="0">
                  <a:latin typeface="Arial"/>
                  <a:cs typeface="Arial"/>
                </a:rPr>
                <a:t>(DONT INFRA)</a:t>
              </a:r>
              <a:endParaRPr lang="fr-FR" sz="1600" dirty="0">
                <a:latin typeface="Arial"/>
                <a:cs typeface="Arial"/>
              </a:endParaRPr>
            </a:p>
          </p:txBody>
        </p:sp>
        <p:sp>
          <p:nvSpPr>
            <p:cNvPr id="30" name="Accolade ouvrante 29"/>
            <p:cNvSpPr/>
            <p:nvPr/>
          </p:nvSpPr>
          <p:spPr>
            <a:xfrm>
              <a:off x="1571520" y="4631172"/>
              <a:ext cx="667485" cy="977516"/>
            </a:xfrm>
            <a:prstGeom prst="leftBrace">
              <a:avLst>
                <a:gd name="adj1" fmla="val 29759"/>
                <a:gd name="adj2" fmla="val 50000"/>
              </a:avLst>
            </a:prstGeom>
            <a:ln>
              <a:solidFill>
                <a:srgbClr val="C1C2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rgbClr val="C1C207"/>
                </a:solidFill>
              </a:endParaRPr>
            </a:p>
          </p:txBody>
        </p:sp>
        <p:sp>
          <p:nvSpPr>
            <p:cNvPr id="31" name="Rectangle 30"/>
            <p:cNvSpPr/>
            <p:nvPr/>
          </p:nvSpPr>
          <p:spPr>
            <a:xfrm>
              <a:off x="294388" y="5007531"/>
              <a:ext cx="4572000" cy="646331"/>
            </a:xfrm>
            <a:prstGeom prst="rect">
              <a:avLst/>
            </a:prstGeom>
          </p:spPr>
          <p:txBody>
            <a:bodyPr>
              <a:spAutoFit/>
            </a:bodyPr>
            <a:lstStyle/>
            <a:p>
              <a:r>
                <a:rPr lang="fr-FR" dirty="0">
                  <a:latin typeface="Arial"/>
                  <a:cs typeface="Arial"/>
                </a:rPr>
                <a:t>« </a:t>
              </a:r>
              <a:r>
                <a:rPr lang="fr-FR" dirty="0" smtClean="0">
                  <a:latin typeface="Arial"/>
                  <a:cs typeface="Arial"/>
                </a:rPr>
                <a:t>Vrai</a:t>
              </a:r>
              <a:r>
                <a:rPr lang="fr-FR" dirty="0">
                  <a:latin typeface="Arial"/>
                  <a:cs typeface="Arial"/>
                </a:rPr>
                <a:t> »</a:t>
              </a:r>
            </a:p>
            <a:p>
              <a:r>
                <a:rPr lang="fr-FR" dirty="0">
                  <a:latin typeface="Arial"/>
                  <a:cs typeface="Arial"/>
                </a:rPr>
                <a:t>d</a:t>
              </a:r>
              <a:r>
                <a:rPr lang="fr-FR" dirty="0" smtClean="0">
                  <a:latin typeface="Arial"/>
                  <a:cs typeface="Arial"/>
                </a:rPr>
                <a:t>isponible</a:t>
              </a:r>
              <a:endParaRPr lang="fr-FR" dirty="0">
                <a:latin typeface="Arial"/>
                <a:cs typeface="Arial"/>
              </a:endParaRPr>
            </a:p>
          </p:txBody>
        </p:sp>
      </p:grpSp>
      <p:sp>
        <p:nvSpPr>
          <p:cNvPr id="32" name="Accolade ouvrante 31"/>
          <p:cNvSpPr/>
          <p:nvPr/>
        </p:nvSpPr>
        <p:spPr>
          <a:xfrm rot="5400000">
            <a:off x="5159999" y="-167675"/>
            <a:ext cx="667485" cy="6509468"/>
          </a:xfrm>
          <a:prstGeom prst="leftBrace">
            <a:avLst>
              <a:gd name="adj1" fmla="val 29759"/>
              <a:gd name="adj2" fmla="val 35303"/>
            </a:avLst>
          </a:prstGeom>
          <a:ln>
            <a:solidFill>
              <a:srgbClr val="C5114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srgbClr val="C51149"/>
              </a:solidFill>
            </a:endParaRPr>
          </a:p>
        </p:txBody>
      </p:sp>
      <p:sp>
        <p:nvSpPr>
          <p:cNvPr id="33" name="Espace réservé du numéro de diapositive 3"/>
          <p:cNvSpPr txBox="1">
            <a:spLocks/>
          </p:cNvSpPr>
          <p:nvPr/>
        </p:nvSpPr>
        <p:spPr>
          <a:xfrm>
            <a:off x="8347075" y="648338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037D60-60A3-5C42-9631-1F35AF3B465B}" type="slidenum">
              <a:rPr lang="fr-FR" sz="1200" smtClean="0">
                <a:latin typeface="Arial"/>
                <a:cs typeface="Arial"/>
              </a:rPr>
              <a:pPr/>
              <a:t>18</a:t>
            </a:fld>
            <a:endParaRPr lang="fr-FR" sz="1200">
              <a:latin typeface="Arial"/>
              <a:cs typeface="Arial"/>
            </a:endParaRPr>
          </a:p>
        </p:txBody>
      </p:sp>
    </p:spTree>
    <p:extLst>
      <p:ext uri="{BB962C8B-B14F-4D97-AF65-F5344CB8AC3E}">
        <p14:creationId xmlns:p14="http://schemas.microsoft.com/office/powerpoint/2010/main" val="56819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386" y="190500"/>
            <a:ext cx="8849613" cy="972928"/>
          </a:xfrm>
        </p:spPr>
        <p:txBody>
          <a:bodyPr>
            <a:noAutofit/>
          </a:bodyPr>
          <a:lstStyle/>
          <a:p>
            <a:pPr algn="l"/>
            <a:r>
              <a:rPr lang="fr-FR" sz="2800" b="1" dirty="0" smtClean="0">
                <a:solidFill>
                  <a:srgbClr val="1C6797"/>
                </a:solidFill>
                <a:latin typeface="Arial"/>
                <a:cs typeface="Arial"/>
              </a:rPr>
              <a:t>COMMENT SE PARTAGERA L’AUGMENTATION DES CONTRIBUTIONS DES FINANCEURS ?</a:t>
            </a:r>
            <a:endParaRPr lang="fr-FR" sz="2800" b="1" dirty="0">
              <a:solidFill>
                <a:srgbClr val="1C6797"/>
              </a:solidFill>
              <a:latin typeface="Arial"/>
              <a:cs typeface="Arial"/>
            </a:endParaRPr>
          </a:p>
        </p:txBody>
      </p:sp>
      <p:sp>
        <p:nvSpPr>
          <p:cNvPr id="3" name="Rectangle 2"/>
          <p:cNvSpPr/>
          <p:nvPr/>
        </p:nvSpPr>
        <p:spPr>
          <a:xfrm>
            <a:off x="5424488" y="1868020"/>
            <a:ext cx="3436937" cy="3144451"/>
          </a:xfrm>
          <a:prstGeom prst="rect">
            <a:avLst/>
          </a:prstGeom>
        </p:spPr>
        <p:txBody>
          <a:bodyPr wrap="square">
            <a:spAutoFit/>
          </a:bodyPr>
          <a:lstStyle/>
          <a:p>
            <a:pPr>
              <a:lnSpc>
                <a:spcPct val="90000"/>
              </a:lnSpc>
            </a:pPr>
            <a:r>
              <a:rPr lang="fr-FR" sz="2000" dirty="0" smtClean="0">
                <a:latin typeface="Arial"/>
                <a:cs typeface="Arial"/>
              </a:rPr>
              <a:t>NB : aucune autre métropole européenne n’a fondé son budget sur :</a:t>
            </a:r>
          </a:p>
          <a:p>
            <a:pPr>
              <a:lnSpc>
                <a:spcPct val="90000"/>
              </a:lnSpc>
            </a:pPr>
            <a:endParaRPr lang="fr-FR" sz="2000" dirty="0" smtClean="0">
              <a:latin typeface="Arial"/>
              <a:cs typeface="Arial"/>
            </a:endParaRPr>
          </a:p>
          <a:p>
            <a:pPr marL="342900" indent="-342900">
              <a:lnSpc>
                <a:spcPct val="90000"/>
              </a:lnSpc>
              <a:buFontTx/>
              <a:buChar char="-"/>
            </a:pPr>
            <a:r>
              <a:rPr lang="fr-FR" sz="2000" dirty="0" smtClean="0">
                <a:solidFill>
                  <a:srgbClr val="1F8787"/>
                </a:solidFill>
                <a:latin typeface="Arial"/>
                <a:cs typeface="Arial"/>
              </a:rPr>
              <a:t>une aussi forte </a:t>
            </a:r>
            <a:r>
              <a:rPr lang="fr-FR" sz="2000" dirty="0">
                <a:solidFill>
                  <a:srgbClr val="1F8787"/>
                </a:solidFill>
                <a:latin typeface="Arial"/>
                <a:cs typeface="Arial"/>
              </a:rPr>
              <a:t>participation des entreprises </a:t>
            </a:r>
            <a:endParaRPr lang="fr-FR" sz="2000" dirty="0" smtClean="0">
              <a:solidFill>
                <a:srgbClr val="1F8787"/>
              </a:solidFill>
              <a:latin typeface="Arial"/>
              <a:cs typeface="Arial"/>
            </a:endParaRPr>
          </a:p>
          <a:p>
            <a:pPr>
              <a:lnSpc>
                <a:spcPct val="90000"/>
              </a:lnSpc>
            </a:pPr>
            <a:endParaRPr lang="fr-FR" sz="2000" dirty="0" smtClean="0">
              <a:solidFill>
                <a:srgbClr val="1F8787"/>
              </a:solidFill>
              <a:latin typeface="Arial"/>
              <a:cs typeface="Arial"/>
            </a:endParaRPr>
          </a:p>
          <a:p>
            <a:pPr marL="342900" indent="-342900">
              <a:lnSpc>
                <a:spcPct val="90000"/>
              </a:lnSpc>
              <a:buFontTx/>
              <a:buChar char="-"/>
            </a:pPr>
            <a:r>
              <a:rPr lang="fr-FR" sz="2000" dirty="0" smtClean="0">
                <a:solidFill>
                  <a:srgbClr val="1F8787"/>
                </a:solidFill>
                <a:latin typeface="Arial"/>
                <a:cs typeface="Arial"/>
              </a:rPr>
              <a:t> une aussi faible participation des voyageurs</a:t>
            </a:r>
            <a:endParaRPr lang="fr-FR" sz="2000" dirty="0">
              <a:solidFill>
                <a:srgbClr val="1F8787"/>
              </a:solidFill>
              <a:latin typeface="Arial"/>
              <a:cs typeface="Arial"/>
            </a:endParaRPr>
          </a:p>
        </p:txBody>
      </p:sp>
      <p:graphicFrame>
        <p:nvGraphicFramePr>
          <p:cNvPr id="6" name="Graphique 5"/>
          <p:cNvGraphicFramePr/>
          <p:nvPr>
            <p:extLst>
              <p:ext uri="{D42A27DB-BD31-4B8C-83A1-F6EECF244321}">
                <p14:modId xmlns:p14="http://schemas.microsoft.com/office/powerpoint/2010/main" val="3966573022"/>
              </p:ext>
            </p:extLst>
          </p:nvPr>
        </p:nvGraphicFramePr>
        <p:xfrm>
          <a:off x="-1" y="1034098"/>
          <a:ext cx="5984875" cy="5538152"/>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34"/>
          <p:cNvSpPr/>
          <p:nvPr/>
        </p:nvSpPr>
        <p:spPr>
          <a:xfrm>
            <a:off x="1155492" y="6066527"/>
            <a:ext cx="4572000" cy="289823"/>
          </a:xfrm>
          <a:prstGeom prst="rect">
            <a:avLst/>
          </a:prstGeom>
        </p:spPr>
        <p:txBody>
          <a:bodyPr>
            <a:spAutoFit/>
          </a:bodyPr>
          <a:lstStyle/>
          <a:p>
            <a:pPr>
              <a:lnSpc>
                <a:spcPct val="90000"/>
              </a:lnSpc>
            </a:pPr>
            <a:r>
              <a:rPr lang="fr-FR" sz="1400" dirty="0" smtClean="0">
                <a:latin typeface="Arial"/>
                <a:cs typeface="Arial"/>
              </a:rPr>
              <a:t>Ressources de fonctionnement 2013</a:t>
            </a:r>
          </a:p>
        </p:txBody>
      </p:sp>
      <p:sp>
        <p:nvSpPr>
          <p:cNvPr id="36" name="Espace réservé du numéro de diapositive 3"/>
          <p:cNvSpPr txBox="1">
            <a:spLocks/>
          </p:cNvSpPr>
          <p:nvPr/>
        </p:nvSpPr>
        <p:spPr>
          <a:xfrm>
            <a:off x="8347075" y="648338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037D60-60A3-5C42-9631-1F35AF3B465B}" type="slidenum">
              <a:rPr lang="fr-FR" sz="1200" smtClean="0">
                <a:latin typeface="Arial"/>
                <a:cs typeface="Arial"/>
              </a:rPr>
              <a:pPr/>
              <a:t>19</a:t>
            </a:fld>
            <a:endParaRPr lang="fr-FR" sz="1200">
              <a:latin typeface="Arial"/>
              <a:cs typeface="Arial"/>
            </a:endParaRPr>
          </a:p>
        </p:txBody>
      </p:sp>
    </p:spTree>
    <p:extLst>
      <p:ext uri="{BB962C8B-B14F-4D97-AF65-F5344CB8AC3E}">
        <p14:creationId xmlns:p14="http://schemas.microsoft.com/office/powerpoint/2010/main" val="41381233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387" y="193238"/>
            <a:ext cx="8229600" cy="1143000"/>
          </a:xfrm>
        </p:spPr>
        <p:txBody>
          <a:bodyPr>
            <a:noAutofit/>
          </a:bodyPr>
          <a:lstStyle/>
          <a:p>
            <a:pPr algn="l"/>
            <a:r>
              <a:rPr lang="fr-FR" sz="2800" b="1" dirty="0" smtClean="0">
                <a:solidFill>
                  <a:srgbClr val="1C6797"/>
                </a:solidFill>
                <a:latin typeface="Arial"/>
                <a:cs typeface="Arial"/>
              </a:rPr>
              <a:t>QU’EST-CE QUE </a:t>
            </a:r>
            <a:br>
              <a:rPr lang="fr-FR" sz="2800" b="1" dirty="0" smtClean="0">
                <a:solidFill>
                  <a:srgbClr val="1C6797"/>
                </a:solidFill>
                <a:latin typeface="Arial"/>
                <a:cs typeface="Arial"/>
              </a:rPr>
            </a:br>
            <a:r>
              <a:rPr lang="fr-FR" sz="2800" b="1" dirty="0" smtClean="0">
                <a:solidFill>
                  <a:srgbClr val="1C6797"/>
                </a:solidFill>
                <a:latin typeface="Arial"/>
                <a:cs typeface="Arial"/>
              </a:rPr>
              <a:t>LE CERCLE DES TRANSPORTS ?</a:t>
            </a:r>
            <a:endParaRPr lang="fr-FR" sz="2800" b="1" dirty="0">
              <a:solidFill>
                <a:srgbClr val="1C6797"/>
              </a:solidFill>
              <a:latin typeface="Arial"/>
              <a:cs typeface="Arial"/>
            </a:endParaRPr>
          </a:p>
        </p:txBody>
      </p:sp>
      <p:pic>
        <p:nvPicPr>
          <p:cNvPr id="3" name="Image 2" descr="Capture d’écran 2015-09-24 à 10.12.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4471"/>
            <a:ext cx="9144000" cy="3433187"/>
          </a:xfrm>
          <a:prstGeom prst="rect">
            <a:avLst/>
          </a:prstGeom>
        </p:spPr>
      </p:pic>
      <p:pic>
        <p:nvPicPr>
          <p:cNvPr id="8" name="Image 7" descr="Cercle-des-Transports_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87" y="1328744"/>
            <a:ext cx="2263104" cy="1628132"/>
          </a:xfrm>
          <a:prstGeom prst="rect">
            <a:avLst/>
          </a:prstGeom>
        </p:spPr>
      </p:pic>
      <p:sp>
        <p:nvSpPr>
          <p:cNvPr id="10" name="ZoneTexte 9"/>
          <p:cNvSpPr txBox="1"/>
          <p:nvPr/>
        </p:nvSpPr>
        <p:spPr>
          <a:xfrm>
            <a:off x="3062212" y="1497771"/>
            <a:ext cx="5581621" cy="1354217"/>
          </a:xfrm>
          <a:prstGeom prst="rect">
            <a:avLst/>
          </a:prstGeom>
          <a:noFill/>
        </p:spPr>
        <p:txBody>
          <a:bodyPr wrap="square" rtlCol="0">
            <a:spAutoFit/>
          </a:bodyPr>
          <a:lstStyle/>
          <a:p>
            <a:pPr marL="285750" indent="-285750">
              <a:buFont typeface="Arial"/>
              <a:buChar char="•"/>
            </a:pPr>
            <a:r>
              <a:rPr lang="fr-FR" dirty="0" smtClean="0">
                <a:latin typeface="Arial"/>
                <a:cs typeface="Arial"/>
              </a:rPr>
              <a:t>Association de 150 dirigeants </a:t>
            </a:r>
          </a:p>
          <a:p>
            <a:r>
              <a:rPr lang="fr-FR" dirty="0" smtClean="0">
                <a:latin typeface="Arial"/>
                <a:cs typeface="Arial"/>
              </a:rPr>
              <a:t>et anciens dirigeants des transports </a:t>
            </a:r>
          </a:p>
          <a:p>
            <a:endParaRPr lang="fr-FR" sz="1000" dirty="0" smtClean="0">
              <a:latin typeface="Arial"/>
              <a:cs typeface="Arial"/>
            </a:endParaRPr>
          </a:p>
          <a:p>
            <a:pPr marL="285750" indent="-285750">
              <a:buFont typeface="Arial"/>
              <a:buChar char="•"/>
            </a:pPr>
            <a:r>
              <a:rPr lang="fr-FR" dirty="0" smtClean="0">
                <a:latin typeface="Arial"/>
                <a:cs typeface="Arial"/>
              </a:rPr>
              <a:t>2012 : Rapport sur l’endettement </a:t>
            </a:r>
          </a:p>
          <a:p>
            <a:r>
              <a:rPr lang="fr-FR" dirty="0" smtClean="0">
                <a:latin typeface="Arial"/>
                <a:cs typeface="Arial"/>
              </a:rPr>
              <a:t>du secteur des transports </a:t>
            </a:r>
            <a:endParaRPr lang="fr-FR" dirty="0">
              <a:latin typeface="Arial"/>
              <a:cs typeface="Arial"/>
            </a:endParaRPr>
          </a:p>
        </p:txBody>
      </p:sp>
      <p:sp>
        <p:nvSpPr>
          <p:cNvPr id="4" name="Espace réservé du numéro de diapositive 3"/>
          <p:cNvSpPr>
            <a:spLocks noGrp="1"/>
          </p:cNvSpPr>
          <p:nvPr>
            <p:ph type="sldNum" sz="quarter" idx="12"/>
          </p:nvPr>
        </p:nvSpPr>
        <p:spPr>
          <a:xfrm>
            <a:off x="8347075" y="6483383"/>
            <a:ext cx="2133600" cy="365125"/>
          </a:xfrm>
        </p:spPr>
        <p:txBody>
          <a:bodyPr/>
          <a:lstStyle/>
          <a:p>
            <a:fld id="{A5037D60-60A3-5C42-9631-1F35AF3B465B}" type="slidenum">
              <a:rPr lang="fr-FR" sz="1200" smtClean="0">
                <a:latin typeface="Arial"/>
                <a:cs typeface="Arial"/>
              </a:rPr>
              <a:t>2</a:t>
            </a:fld>
            <a:endParaRPr lang="fr-FR" sz="1200">
              <a:latin typeface="Arial"/>
              <a:cs typeface="Arial"/>
            </a:endParaRPr>
          </a:p>
        </p:txBody>
      </p:sp>
    </p:spTree>
    <p:extLst>
      <p:ext uri="{BB962C8B-B14F-4D97-AF65-F5344CB8AC3E}">
        <p14:creationId xmlns:p14="http://schemas.microsoft.com/office/powerpoint/2010/main" val="5477238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251" y="146521"/>
            <a:ext cx="8905886" cy="6560888"/>
          </a:xfrm>
          <a:prstGeom prst="rect">
            <a:avLst/>
          </a:prstGeom>
          <a:solidFill>
            <a:srgbClr val="1C67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44085" y="1548787"/>
            <a:ext cx="7772400" cy="2409825"/>
          </a:xfrm>
        </p:spPr>
        <p:txBody>
          <a:bodyPr>
            <a:noAutofit/>
          </a:bodyPr>
          <a:lstStyle/>
          <a:p>
            <a:pPr algn="l"/>
            <a:r>
              <a:rPr lang="fr-FR" sz="4000" dirty="0" smtClean="0">
                <a:solidFill>
                  <a:schemeClr val="bg1"/>
                </a:solidFill>
                <a:latin typeface="Arial"/>
                <a:cs typeface="Arial"/>
              </a:rPr>
              <a:t>DES ARBITRAGES </a:t>
            </a:r>
            <a:br>
              <a:rPr lang="fr-FR" sz="4000" dirty="0" smtClean="0">
                <a:solidFill>
                  <a:schemeClr val="bg1"/>
                </a:solidFill>
                <a:latin typeface="Arial"/>
                <a:cs typeface="Arial"/>
              </a:rPr>
            </a:br>
            <a:r>
              <a:rPr lang="fr-FR" sz="4000" dirty="0" smtClean="0">
                <a:solidFill>
                  <a:schemeClr val="bg1"/>
                </a:solidFill>
                <a:latin typeface="Arial"/>
                <a:cs typeface="Arial"/>
              </a:rPr>
              <a:t>NÉCESSAIRES </a:t>
            </a:r>
            <a:br>
              <a:rPr lang="fr-FR" sz="4000" dirty="0" smtClean="0">
                <a:solidFill>
                  <a:schemeClr val="bg1"/>
                </a:solidFill>
                <a:latin typeface="Arial"/>
                <a:cs typeface="Arial"/>
              </a:rPr>
            </a:br>
            <a:endParaRPr lang="fr-FR" sz="2000" dirty="0">
              <a:solidFill>
                <a:schemeClr val="bg1"/>
              </a:solidFill>
              <a:latin typeface="Arial"/>
              <a:cs typeface="Arial"/>
            </a:endParaRPr>
          </a:p>
        </p:txBody>
      </p:sp>
    </p:spTree>
    <p:extLst>
      <p:ext uri="{BB962C8B-B14F-4D97-AF65-F5344CB8AC3E}">
        <p14:creationId xmlns:p14="http://schemas.microsoft.com/office/powerpoint/2010/main" val="14863126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387" y="198644"/>
            <a:ext cx="8849613" cy="1076610"/>
          </a:xfrm>
        </p:spPr>
        <p:txBody>
          <a:bodyPr>
            <a:noAutofit/>
          </a:bodyPr>
          <a:lstStyle/>
          <a:p>
            <a:pPr algn="l"/>
            <a:r>
              <a:rPr lang="fr-FR" sz="2800" b="1" dirty="0" smtClean="0">
                <a:solidFill>
                  <a:srgbClr val="1C6797"/>
                </a:solidFill>
                <a:latin typeface="Arial"/>
                <a:cs typeface="Arial"/>
              </a:rPr>
              <a:t>4 RÉPONSES POUR FINANCER LE PROGRAMME DE MODERNISATION DU RÉSEAU EXISTANT</a:t>
            </a:r>
            <a:endParaRPr lang="fr-FR" sz="2800" b="1" dirty="0">
              <a:solidFill>
                <a:srgbClr val="1C6797"/>
              </a:solidFill>
              <a:latin typeface="Arial"/>
              <a:cs typeface="Arial"/>
            </a:endParaRPr>
          </a:p>
        </p:txBody>
      </p:sp>
      <p:sp>
        <p:nvSpPr>
          <p:cNvPr id="5" name="Rectangle 4"/>
          <p:cNvSpPr/>
          <p:nvPr/>
        </p:nvSpPr>
        <p:spPr>
          <a:xfrm>
            <a:off x="641586" y="1517445"/>
            <a:ext cx="7189732" cy="4447371"/>
          </a:xfrm>
          <a:prstGeom prst="rect">
            <a:avLst/>
          </a:prstGeom>
        </p:spPr>
        <p:txBody>
          <a:bodyPr wrap="square">
            <a:spAutoFit/>
          </a:bodyPr>
          <a:lstStyle/>
          <a:p>
            <a:pPr marL="285750" indent="-285750">
              <a:lnSpc>
                <a:spcPct val="90000"/>
              </a:lnSpc>
              <a:spcBef>
                <a:spcPts val="600"/>
              </a:spcBef>
              <a:buFont typeface="Wingdings" charset="2"/>
              <a:buChar char="ü"/>
            </a:pPr>
            <a:r>
              <a:rPr lang="fr-FR" sz="2400" dirty="0">
                <a:solidFill>
                  <a:srgbClr val="1F8787"/>
                </a:solidFill>
                <a:latin typeface="Arial"/>
                <a:cs typeface="Arial"/>
              </a:rPr>
              <a:t>Mutualiser les ressources </a:t>
            </a:r>
            <a:r>
              <a:rPr lang="fr-FR" sz="2400" dirty="0">
                <a:latin typeface="Arial"/>
                <a:cs typeface="Arial"/>
              </a:rPr>
              <a:t>dégagées par la loi pour le projet du métro du Grand Paris, </a:t>
            </a:r>
            <a:endParaRPr lang="fr-FR" sz="2400" dirty="0" smtClean="0">
              <a:latin typeface="Arial"/>
              <a:cs typeface="Arial"/>
            </a:endParaRPr>
          </a:p>
          <a:p>
            <a:pPr>
              <a:lnSpc>
                <a:spcPct val="90000"/>
              </a:lnSpc>
              <a:spcBef>
                <a:spcPts val="600"/>
              </a:spcBef>
            </a:pPr>
            <a:endParaRPr lang="fr-FR" sz="2400" dirty="0">
              <a:latin typeface="Arial"/>
              <a:cs typeface="Arial"/>
            </a:endParaRPr>
          </a:p>
          <a:p>
            <a:pPr marL="285750" indent="-285750">
              <a:lnSpc>
                <a:spcPct val="90000"/>
              </a:lnSpc>
              <a:spcBef>
                <a:spcPts val="600"/>
              </a:spcBef>
              <a:buFont typeface="Wingdings" charset="2"/>
              <a:buChar char="ü"/>
            </a:pPr>
            <a:r>
              <a:rPr lang="fr-FR" sz="2400" dirty="0">
                <a:latin typeface="Arial"/>
                <a:cs typeface="Arial"/>
              </a:rPr>
              <a:t>Conforter </a:t>
            </a:r>
            <a:r>
              <a:rPr lang="fr-FR" sz="2400" dirty="0">
                <a:solidFill>
                  <a:srgbClr val="1F8787"/>
                </a:solidFill>
                <a:latin typeface="Arial"/>
                <a:cs typeface="Arial"/>
              </a:rPr>
              <a:t>les structures de maîtrise </a:t>
            </a:r>
            <a:r>
              <a:rPr lang="fr-FR" sz="2400" dirty="0" smtClean="0">
                <a:solidFill>
                  <a:srgbClr val="1F8787"/>
                </a:solidFill>
                <a:latin typeface="Arial"/>
                <a:cs typeface="Arial"/>
              </a:rPr>
              <a:t>d’ouvrage</a:t>
            </a:r>
          </a:p>
          <a:p>
            <a:pPr>
              <a:lnSpc>
                <a:spcPct val="90000"/>
              </a:lnSpc>
              <a:spcBef>
                <a:spcPts val="600"/>
              </a:spcBef>
            </a:pPr>
            <a:endParaRPr lang="fr-FR" sz="2400" dirty="0">
              <a:latin typeface="Arial"/>
              <a:cs typeface="Arial"/>
            </a:endParaRPr>
          </a:p>
          <a:p>
            <a:pPr marL="285750" indent="-285750">
              <a:lnSpc>
                <a:spcPct val="90000"/>
              </a:lnSpc>
              <a:spcBef>
                <a:spcPts val="1200"/>
              </a:spcBef>
              <a:buFont typeface="Wingdings" charset="2"/>
              <a:buChar char="ü"/>
            </a:pPr>
            <a:r>
              <a:rPr lang="fr-FR" sz="2400" dirty="0">
                <a:solidFill>
                  <a:srgbClr val="1F8787"/>
                </a:solidFill>
                <a:latin typeface="Arial"/>
                <a:cs typeface="Arial"/>
              </a:rPr>
              <a:t>Etaler l’engagement </a:t>
            </a:r>
            <a:r>
              <a:rPr lang="fr-FR" sz="2400" dirty="0">
                <a:latin typeface="Arial"/>
                <a:cs typeface="Arial"/>
              </a:rPr>
              <a:t>des </a:t>
            </a:r>
            <a:r>
              <a:rPr lang="fr-FR" sz="2400" dirty="0" smtClean="0">
                <a:latin typeface="Arial"/>
                <a:cs typeface="Arial"/>
              </a:rPr>
              <a:t>nouvelles </a:t>
            </a:r>
            <a:r>
              <a:rPr lang="fr-FR" sz="2400" dirty="0">
                <a:latin typeface="Arial"/>
                <a:cs typeface="Arial"/>
              </a:rPr>
              <a:t>extensions du </a:t>
            </a:r>
            <a:r>
              <a:rPr lang="fr-FR" sz="2400" dirty="0" smtClean="0">
                <a:latin typeface="Arial"/>
                <a:cs typeface="Arial"/>
              </a:rPr>
              <a:t>réseau </a:t>
            </a:r>
            <a:r>
              <a:rPr lang="fr-FR" sz="2400" dirty="0">
                <a:latin typeface="Arial"/>
                <a:cs typeface="Arial"/>
              </a:rPr>
              <a:t>(un rendez-vous en 2018</a:t>
            </a:r>
            <a:r>
              <a:rPr lang="fr-FR" sz="2400" dirty="0" smtClean="0">
                <a:latin typeface="Arial"/>
                <a:cs typeface="Arial"/>
              </a:rPr>
              <a:t>)</a:t>
            </a:r>
          </a:p>
          <a:p>
            <a:pPr>
              <a:lnSpc>
                <a:spcPct val="90000"/>
              </a:lnSpc>
              <a:spcBef>
                <a:spcPts val="1200"/>
              </a:spcBef>
            </a:pPr>
            <a:endParaRPr lang="fr-FR" sz="2400" dirty="0">
              <a:latin typeface="Arial"/>
              <a:cs typeface="Arial"/>
            </a:endParaRPr>
          </a:p>
          <a:p>
            <a:pPr marL="285750" indent="-285750">
              <a:lnSpc>
                <a:spcPct val="90000"/>
              </a:lnSpc>
              <a:spcBef>
                <a:spcPts val="1200"/>
              </a:spcBef>
              <a:buFont typeface="Wingdings" charset="2"/>
              <a:buChar char="ü"/>
            </a:pPr>
            <a:r>
              <a:rPr lang="fr-FR" sz="2400" dirty="0">
                <a:latin typeface="Arial"/>
                <a:cs typeface="Arial"/>
              </a:rPr>
              <a:t>Réaliser des </a:t>
            </a:r>
            <a:r>
              <a:rPr lang="fr-FR" sz="2400" dirty="0">
                <a:solidFill>
                  <a:srgbClr val="1F8787"/>
                </a:solidFill>
                <a:latin typeface="Arial"/>
                <a:cs typeface="Arial"/>
              </a:rPr>
              <a:t>gains de productivité</a:t>
            </a:r>
            <a:r>
              <a:rPr lang="fr-FR" sz="2400" dirty="0">
                <a:latin typeface="Arial"/>
                <a:cs typeface="Arial"/>
              </a:rPr>
              <a:t> dans la maintenance et dans l’exploitation (automatisme intégral)</a:t>
            </a:r>
          </a:p>
        </p:txBody>
      </p:sp>
      <p:sp>
        <p:nvSpPr>
          <p:cNvPr id="6" name="Espace réservé du numéro de diapositive 3"/>
          <p:cNvSpPr txBox="1">
            <a:spLocks/>
          </p:cNvSpPr>
          <p:nvPr/>
        </p:nvSpPr>
        <p:spPr>
          <a:xfrm>
            <a:off x="8347075" y="648338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037D60-60A3-5C42-9631-1F35AF3B465B}" type="slidenum">
              <a:rPr lang="fr-FR" sz="1200" smtClean="0">
                <a:latin typeface="Arial"/>
                <a:cs typeface="Arial"/>
              </a:rPr>
              <a:pPr/>
              <a:t>21</a:t>
            </a:fld>
            <a:endParaRPr lang="fr-FR" sz="1200">
              <a:latin typeface="Arial"/>
              <a:cs typeface="Arial"/>
            </a:endParaRPr>
          </a:p>
        </p:txBody>
      </p:sp>
    </p:spTree>
    <p:extLst>
      <p:ext uri="{BB962C8B-B14F-4D97-AF65-F5344CB8AC3E}">
        <p14:creationId xmlns:p14="http://schemas.microsoft.com/office/powerpoint/2010/main" val="25236524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251" y="146521"/>
            <a:ext cx="8905886" cy="6560888"/>
          </a:xfrm>
          <a:prstGeom prst="rect">
            <a:avLst/>
          </a:prstGeom>
          <a:solidFill>
            <a:srgbClr val="1C67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44085" y="1548787"/>
            <a:ext cx="7772400" cy="2409825"/>
          </a:xfrm>
        </p:spPr>
        <p:txBody>
          <a:bodyPr>
            <a:noAutofit/>
          </a:bodyPr>
          <a:lstStyle/>
          <a:p>
            <a:pPr algn="l"/>
            <a:r>
              <a:rPr lang="fr-FR" sz="4000" dirty="0" smtClean="0">
                <a:solidFill>
                  <a:schemeClr val="bg1"/>
                </a:solidFill>
                <a:latin typeface="Arial"/>
                <a:cs typeface="Arial"/>
              </a:rPr>
              <a:t>MERCI ! </a:t>
            </a:r>
            <a:endParaRPr lang="fr-FR" sz="2000" dirty="0">
              <a:solidFill>
                <a:schemeClr val="bg1"/>
              </a:solidFill>
              <a:latin typeface="Arial"/>
              <a:cs typeface="Arial"/>
            </a:endParaRPr>
          </a:p>
        </p:txBody>
      </p:sp>
    </p:spTree>
    <p:extLst>
      <p:ext uri="{BB962C8B-B14F-4D97-AF65-F5344CB8AC3E}">
        <p14:creationId xmlns:p14="http://schemas.microsoft.com/office/powerpoint/2010/main" val="19319742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251" y="146521"/>
            <a:ext cx="8905886" cy="6560888"/>
          </a:xfrm>
          <a:prstGeom prst="rect">
            <a:avLst/>
          </a:prstGeom>
          <a:solidFill>
            <a:srgbClr val="1C67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44085" y="1548787"/>
            <a:ext cx="7772400" cy="2409825"/>
          </a:xfrm>
        </p:spPr>
        <p:txBody>
          <a:bodyPr>
            <a:noAutofit/>
          </a:bodyPr>
          <a:lstStyle/>
          <a:p>
            <a:pPr algn="l"/>
            <a:r>
              <a:rPr lang="fr-FR" sz="4000" dirty="0" smtClean="0">
                <a:solidFill>
                  <a:schemeClr val="bg1"/>
                </a:solidFill>
                <a:latin typeface="Arial"/>
                <a:cs typeface="Arial"/>
              </a:rPr>
              <a:t>ANNEXES</a:t>
            </a:r>
            <a:endParaRPr lang="fr-FR" sz="2000" dirty="0">
              <a:solidFill>
                <a:schemeClr val="bg1"/>
              </a:solidFill>
              <a:latin typeface="Arial"/>
              <a:cs typeface="Arial"/>
            </a:endParaRPr>
          </a:p>
        </p:txBody>
      </p:sp>
    </p:spTree>
    <p:extLst>
      <p:ext uri="{BB962C8B-B14F-4D97-AF65-F5344CB8AC3E}">
        <p14:creationId xmlns:p14="http://schemas.microsoft.com/office/powerpoint/2010/main" val="3167667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p:txBody>
          <a:bodyPr/>
          <a:lstStyle/>
          <a:p>
            <a:endParaRPr lang="fr-FR">
              <a:latin typeface="Calibri" charset="0"/>
            </a:endParaRPr>
          </a:p>
        </p:txBody>
      </p:sp>
      <p:pic>
        <p:nvPicPr>
          <p:cNvPr id="23554"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6712" y="13041"/>
            <a:ext cx="8442325" cy="6756059"/>
          </a:xfrm>
        </p:spPr>
      </p:pic>
      <p:sp>
        <p:nvSpPr>
          <p:cNvPr id="23556"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03CFE5D-C848-D949-806E-3A19725E128B}" type="slidenum">
              <a:rPr lang="fr-FR" sz="1200">
                <a:solidFill>
                  <a:srgbClr val="898989"/>
                </a:solidFill>
              </a:rPr>
              <a:pPr/>
              <a:t>24</a:t>
            </a:fld>
            <a:endParaRPr lang="fr-FR" sz="1200">
              <a:solidFill>
                <a:srgbClr val="898989"/>
              </a:solidFill>
            </a:endParaRPr>
          </a:p>
        </p:txBody>
      </p:sp>
    </p:spTree>
    <p:extLst>
      <p:ext uri="{BB962C8B-B14F-4D97-AF65-F5344CB8AC3E}">
        <p14:creationId xmlns:p14="http://schemas.microsoft.com/office/powerpoint/2010/main" val="2032096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3124200" y="2667000"/>
            <a:ext cx="472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6388" name="ZoneTexte 9"/>
          <p:cNvSpPr>
            <a:spLocks noGrp="1" noChangeArrowheads="1"/>
          </p:cNvSpPr>
          <p:nvPr>
            <p:ph type="title"/>
          </p:nvPr>
        </p:nvSpPr>
        <p:spPr>
          <a:xfrm>
            <a:off x="457200" y="454025"/>
            <a:ext cx="8229600" cy="784225"/>
          </a:xfrm>
          <a:prstGeom prst="roundRect">
            <a:avLst>
              <a:gd name="adj" fmla="val 16667"/>
            </a:avLst>
          </a:prstGeom>
          <a:solidFill>
            <a:schemeClr val="tx2">
              <a:lumMod val="40000"/>
              <a:lumOff val="60000"/>
            </a:schemeClr>
          </a:solidFill>
        </p:spPr>
        <p:txBody>
          <a:bodyPr>
            <a:spAutoFit/>
          </a:bodyPr>
          <a:lstStyle/>
          <a:p>
            <a:pPr>
              <a:defRPr/>
            </a:pPr>
            <a:r>
              <a:rPr lang="fr-FR" sz="2000" b="1">
                <a:latin typeface="Helvetica" charset="0"/>
                <a:cs typeface="Helvetica" charset="0"/>
              </a:rPr>
              <a:t>UN PROGRAMME GLOBAL D’INVESTISSEMENTS</a:t>
            </a:r>
            <a:br>
              <a:rPr lang="fr-FR" sz="2000" b="1">
                <a:latin typeface="Helvetica" charset="0"/>
                <a:cs typeface="Helvetica" charset="0"/>
              </a:rPr>
            </a:br>
            <a:r>
              <a:rPr lang="fr-FR" sz="2000" b="1">
                <a:latin typeface="Helvetica" charset="0"/>
                <a:cs typeface="Helvetica" charset="0"/>
              </a:rPr>
              <a:t>LARGEMENT SOUS-ESTIME</a:t>
            </a:r>
          </a:p>
        </p:txBody>
      </p:sp>
      <p:sp>
        <p:nvSpPr>
          <p:cNvPr id="24579" name="Espace réservé du contenu 4"/>
          <p:cNvSpPr>
            <a:spLocks noGrp="1"/>
          </p:cNvSpPr>
          <p:nvPr>
            <p:ph idx="1"/>
          </p:nvPr>
        </p:nvSpPr>
        <p:spPr>
          <a:xfrm>
            <a:off x="385763" y="1443038"/>
            <a:ext cx="8448675" cy="4683125"/>
          </a:xfrm>
        </p:spPr>
        <p:txBody>
          <a:bodyPr/>
          <a:lstStyle/>
          <a:p>
            <a:r>
              <a:rPr lang="fr-FR" sz="2400" b="1">
                <a:latin typeface="Arial Narrow" charset="0"/>
              </a:rPr>
              <a:t>Aux 43 milliards d’investissements d’infrastructures annoncés, il faut ajouter les dépassements certains et les rénovations indispensables</a:t>
            </a:r>
          </a:p>
          <a:p>
            <a:r>
              <a:rPr lang="fr-FR" sz="2400" b="1">
                <a:latin typeface="Arial Narrow" charset="0"/>
              </a:rPr>
              <a:t>Il faut par ailleurs financer au moins 18 milliards de matériel</a:t>
            </a:r>
          </a:p>
        </p:txBody>
      </p:sp>
      <p:sp>
        <p:nvSpPr>
          <p:cNvPr id="24581" name="Espace réservé du numéro de diapositive 2"/>
          <p:cNvSpPr>
            <a:spLocks noGrp="1"/>
          </p:cNvSpPr>
          <p:nvPr>
            <p:ph type="sldNum" sz="quarter" idx="12"/>
          </p:nvPr>
        </p:nvSpPr>
        <p:spPr bwMode="auto">
          <a:xfrm>
            <a:off x="65420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A7178C-E18E-3247-9BF2-87129F64BB0F}" type="slidenum">
              <a:rPr lang="fr-FR" sz="1200">
                <a:solidFill>
                  <a:srgbClr val="00004C"/>
                </a:solidFill>
              </a:rPr>
              <a:pPr/>
              <a:t>25</a:t>
            </a:fld>
            <a:endParaRPr lang="fr-FR" sz="1200">
              <a:solidFill>
                <a:srgbClr val="00004C"/>
              </a:solidFill>
            </a:endParaRPr>
          </a:p>
        </p:txBody>
      </p:sp>
      <p:graphicFrame>
        <p:nvGraphicFramePr>
          <p:cNvPr id="2" name="Tableau 1"/>
          <p:cNvGraphicFramePr>
            <a:graphicFrameLocks noGrp="1"/>
          </p:cNvGraphicFramePr>
          <p:nvPr/>
        </p:nvGraphicFramePr>
        <p:xfrm>
          <a:off x="836613" y="3194050"/>
          <a:ext cx="7277100" cy="2714627"/>
        </p:xfrm>
        <a:graphic>
          <a:graphicData uri="http://schemas.openxmlformats.org/drawingml/2006/table">
            <a:tbl>
              <a:tblPr/>
              <a:tblGrid>
                <a:gridCol w="2193925"/>
                <a:gridCol w="1806575"/>
                <a:gridCol w="1739900"/>
                <a:gridCol w="1536700"/>
              </a:tblGrid>
              <a:tr h="587374">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Calibri" charset="0"/>
                          <a:ea typeface="ＭＳ Ｐゴシック" charset="0"/>
                        </a:rPr>
                        <a:t>	</a:t>
                      </a:r>
                      <a:endParaRPr kumimoji="0" lang="fr-FR" sz="1800" b="1" i="0" u="none" strike="noStrike" cap="none" normalizeH="0" baseline="0">
                        <a:ln>
                          <a:noFill/>
                        </a:ln>
                        <a:solidFill>
                          <a:srgbClr val="FFFFFF"/>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Calibri" charset="0"/>
                          <a:ea typeface="ＭＳ Ｐゴシック" charset="0"/>
                        </a:rPr>
                        <a:t>Infrastructures Val.2012</a:t>
                      </a:r>
                      <a:endParaRPr kumimoji="0" lang="fr-FR" sz="1800" b="1" i="0" u="none" strike="noStrike" cap="none" normalizeH="0" baseline="0">
                        <a:ln>
                          <a:noFill/>
                        </a:ln>
                        <a:solidFill>
                          <a:srgbClr val="FFFFFF"/>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Calibri" charset="0"/>
                          <a:ea typeface="ＭＳ Ｐゴシック" charset="0"/>
                        </a:rPr>
                        <a:t>Dérapages Hypothèses </a:t>
                      </a:r>
                      <a:endParaRPr kumimoji="0" lang="fr-FR" sz="1800" b="1" i="0" u="none" strike="noStrike" cap="none" normalizeH="0" baseline="0">
                        <a:ln>
                          <a:noFill/>
                        </a:ln>
                        <a:solidFill>
                          <a:srgbClr val="FFFFFF"/>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Calibri" charset="0"/>
                          <a:ea typeface="ＭＳ Ｐゴシック" charset="0"/>
                        </a:rPr>
                        <a:t>Autres infras</a:t>
                      </a:r>
                      <a:endParaRPr kumimoji="0" lang="fr-FR" sz="1800" b="1" i="0" u="none" strike="noStrike" cap="none" normalizeH="0" baseline="0">
                        <a:ln>
                          <a:noFill/>
                        </a:ln>
                        <a:solidFill>
                          <a:srgbClr val="FFFFFF"/>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936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Calibri" charset="0"/>
                          <a:ea typeface="ＭＳ Ｐゴシック" charset="0"/>
                        </a:rPr>
                        <a:t>Grand Paris Express</a:t>
                      </a:r>
                      <a:endParaRPr kumimoji="0" lang="fr-FR" sz="1800" b="1" i="0" u="none" strike="noStrike" cap="none" normalizeH="0" baseline="0">
                        <a:ln>
                          <a:noFill/>
                        </a:ln>
                        <a:solidFill>
                          <a:srgbClr val="FFFFFF"/>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28 milliards</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9 milliards</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 </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36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Calibri" charset="0"/>
                          <a:ea typeface="ＭＳ Ｐゴシック" charset="0"/>
                        </a:rPr>
                        <a:t>RER</a:t>
                      </a:r>
                      <a:endParaRPr kumimoji="0" lang="fr-FR" sz="1800" b="1" i="0" u="none" strike="noStrike" cap="none" normalizeH="0" baseline="0">
                        <a:ln>
                          <a:noFill/>
                        </a:ln>
                        <a:solidFill>
                          <a:srgbClr val="FFFFFF"/>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2,7 milliards</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 </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2 milliards</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936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Calibri" charset="0"/>
                          <a:ea typeface="ＭＳ Ｐゴシック" charset="0"/>
                        </a:rPr>
                        <a:t>EOLE</a:t>
                      </a:r>
                      <a:endParaRPr kumimoji="0" lang="fr-FR" sz="1800" b="1" i="0" u="none" strike="noStrike" cap="none" normalizeH="0" baseline="0">
                        <a:ln>
                          <a:noFill/>
                        </a:ln>
                        <a:solidFill>
                          <a:srgbClr val="FFFFFF"/>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3,5 milliards</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1 milliard</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 </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36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Calibri" charset="0"/>
                          <a:ea typeface="ＭＳ Ｐゴシック" charset="0"/>
                        </a:rPr>
                        <a:t>Tramways et BHNS</a:t>
                      </a:r>
                      <a:endParaRPr kumimoji="0" lang="fr-FR" sz="1800" b="1" i="0" u="none" strike="noStrike" cap="none" normalizeH="0" baseline="0">
                        <a:ln>
                          <a:noFill/>
                        </a:ln>
                        <a:solidFill>
                          <a:srgbClr val="FFFFFF"/>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5,5 milliards</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1 milliard</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 </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936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Calibri" charset="0"/>
                          <a:ea typeface="ＭＳ Ｐゴシック" charset="0"/>
                        </a:rPr>
                        <a:t>métros</a:t>
                      </a:r>
                      <a:endParaRPr kumimoji="0" lang="fr-FR" sz="1800" b="1" i="0" u="none" strike="noStrike" cap="none" normalizeH="0" baseline="0">
                        <a:ln>
                          <a:noFill/>
                        </a:ln>
                        <a:solidFill>
                          <a:srgbClr val="FFFFFF"/>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3,5 milliards</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1 milliard</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 </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9368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Calibri" charset="0"/>
                          <a:ea typeface="ＭＳ Ｐゴシック" charset="0"/>
                        </a:rPr>
                        <a:t>Rénovation RFF</a:t>
                      </a:r>
                      <a:endParaRPr kumimoji="0" lang="fr-FR" sz="1800" b="1" i="0" u="none" strike="noStrike" cap="none" normalizeH="0" baseline="0">
                        <a:ln>
                          <a:noFill/>
                        </a:ln>
                        <a:solidFill>
                          <a:srgbClr val="FFFFFF"/>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 </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 </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8 milliards</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125">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FFFFFF"/>
                          </a:solidFill>
                          <a:effectLst/>
                          <a:latin typeface="Calibri" charset="0"/>
                          <a:ea typeface="ＭＳ Ｐゴシック" charset="0"/>
                        </a:rPr>
                        <a:t>Total</a:t>
                      </a:r>
                      <a:endParaRPr kumimoji="0" lang="fr-FR" sz="1800" b="1" i="0" u="none" strike="noStrike" cap="none" normalizeH="0" baseline="0">
                        <a:ln>
                          <a:noFill/>
                        </a:ln>
                        <a:solidFill>
                          <a:srgbClr val="FFFFFF"/>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43 milliards</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12 milliards</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10 milliards</a:t>
                      </a:r>
                      <a:endParaRPr kumimoji="0" lang="fr-FR" sz="1800" b="1" i="0" u="none" strike="noStrike" cap="none" normalizeH="0" baseline="0">
                        <a:ln>
                          <a:noFill/>
                        </a:ln>
                        <a:solidFill>
                          <a:srgbClr val="000000"/>
                        </a:solidFill>
                        <a:effectLst/>
                        <a:latin typeface="Calibri" charset="0"/>
                        <a:ea typeface="Calibri" charset="0"/>
                        <a:cs typeface="Times New Roman" charset="0"/>
                      </a:endParaRPr>
                    </a:p>
                  </a:txBody>
                  <a:tcPr marL="68589" marR="685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17332659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ChangeArrowheads="1"/>
          </p:cNvSpPr>
          <p:nvPr/>
        </p:nvSpPr>
        <p:spPr bwMode="auto">
          <a:xfrm>
            <a:off x="3124200" y="2667000"/>
            <a:ext cx="472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fr-FR" smtClean="0">
              <a:solidFill>
                <a:prstClr val="black"/>
              </a:solidFill>
              <a:latin typeface="Arial" charset="0"/>
              <a:ea typeface="ＭＳ Ｐゴシック" charset="0"/>
              <a:cs typeface="ＭＳ Ｐゴシック" charset="0"/>
            </a:endParaRPr>
          </a:p>
        </p:txBody>
      </p:sp>
      <p:sp>
        <p:nvSpPr>
          <p:cNvPr id="16388" name="ZoneTexte 9"/>
          <p:cNvSpPr>
            <a:spLocks noGrp="1" noChangeArrowheads="1"/>
          </p:cNvSpPr>
          <p:nvPr>
            <p:ph type="title"/>
          </p:nvPr>
        </p:nvSpPr>
        <p:spPr>
          <a:xfrm>
            <a:off x="427038" y="563563"/>
            <a:ext cx="8229600" cy="782637"/>
          </a:xfrm>
          <a:prstGeom prst="roundRect">
            <a:avLst>
              <a:gd name="adj" fmla="val 16667"/>
            </a:avLst>
          </a:prstGeom>
          <a:solidFill>
            <a:schemeClr val="tx2">
              <a:lumMod val="40000"/>
              <a:lumOff val="60000"/>
            </a:schemeClr>
          </a:solidFill>
        </p:spPr>
        <p:txBody>
          <a:bodyPr>
            <a:spAutoFit/>
          </a:bodyPr>
          <a:lstStyle/>
          <a:p>
            <a:pPr>
              <a:defRPr/>
            </a:pPr>
            <a:r>
              <a:rPr lang="fr-FR" altLang="fr-FR" sz="2000" b="1" dirty="0" smtClean="0">
                <a:solidFill>
                  <a:prstClr val="black"/>
                </a:solidFill>
                <a:latin typeface="Helvetica" pitchFamily="34" charset="0"/>
                <a:ea typeface="+mj-ea"/>
                <a:cs typeface="+mj-cs"/>
              </a:rPr>
              <a:t>LES </a:t>
            </a:r>
            <a:r>
              <a:rPr lang="fr-FR" altLang="fr-FR" sz="2000" b="1" dirty="0">
                <a:solidFill>
                  <a:prstClr val="black"/>
                </a:solidFill>
                <a:latin typeface="Helvetica" pitchFamily="34" charset="0"/>
                <a:ea typeface="+mj-ea"/>
                <a:cs typeface="+mj-cs"/>
              </a:rPr>
              <a:t>DELAIS ANNONCES DE REALISATION DES INFRASTRUCTURES NOUVELLES NE SONT PAS </a:t>
            </a:r>
            <a:r>
              <a:rPr lang="fr-FR" altLang="fr-FR" sz="2000" b="1" dirty="0" smtClean="0">
                <a:solidFill>
                  <a:prstClr val="black"/>
                </a:solidFill>
                <a:latin typeface="Helvetica" pitchFamily="34" charset="0"/>
                <a:ea typeface="+mj-ea"/>
                <a:cs typeface="+mj-cs"/>
              </a:rPr>
              <a:t>TENABLES</a:t>
            </a:r>
            <a:endParaRPr lang="fr-FR" altLang="fr-FR" sz="2400" b="1" dirty="0" smtClean="0">
              <a:ea typeface="+mj-ea"/>
              <a:cs typeface="Arial" charset="0"/>
            </a:endParaRPr>
          </a:p>
        </p:txBody>
      </p:sp>
      <p:sp>
        <p:nvSpPr>
          <p:cNvPr id="10" name="Rectangle 9"/>
          <p:cNvSpPr/>
          <p:nvPr/>
        </p:nvSpPr>
        <p:spPr>
          <a:xfrm>
            <a:off x="469900" y="5035550"/>
            <a:ext cx="8069263" cy="12668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fr-FR">
              <a:solidFill>
                <a:prstClr val="white"/>
              </a:solidFill>
              <a:latin typeface="Calibri"/>
            </a:endParaRPr>
          </a:p>
        </p:txBody>
      </p:sp>
      <p:sp>
        <p:nvSpPr>
          <p:cNvPr id="26628" name="Rectangle 5"/>
          <p:cNvSpPr>
            <a:spLocks noChangeArrowheads="1"/>
          </p:cNvSpPr>
          <p:nvPr/>
        </p:nvSpPr>
        <p:spPr bwMode="auto">
          <a:xfrm>
            <a:off x="552450" y="5122863"/>
            <a:ext cx="803116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indent="6350" defTabSz="914400" fontAlgn="base">
              <a:lnSpc>
                <a:spcPct val="90000"/>
              </a:lnSpc>
              <a:spcBef>
                <a:spcPct val="20000"/>
              </a:spcBef>
              <a:spcAft>
                <a:spcPct val="60000"/>
              </a:spcAft>
              <a:buClr>
                <a:prstClr val="white"/>
              </a:buClr>
              <a:tabLst>
                <a:tab pos="1825625" algn="l"/>
                <a:tab pos="2740025" algn="l"/>
                <a:tab pos="3654425" algn="l"/>
                <a:tab pos="4568825" algn="l"/>
                <a:tab pos="5483225" algn="l"/>
                <a:tab pos="6397625" algn="l"/>
                <a:tab pos="7312025" algn="l"/>
                <a:tab pos="8226425" algn="l"/>
                <a:tab pos="9140825" algn="l"/>
                <a:tab pos="10055225" algn="l"/>
              </a:tabLst>
            </a:pPr>
            <a:r>
              <a:rPr lang="fr-FR" sz="2400" b="1" smtClean="0">
                <a:solidFill>
                  <a:srgbClr val="C00000"/>
                </a:solidFill>
                <a:latin typeface="Arial" charset="0"/>
                <a:ea typeface="ＭＳ Ｐゴシック" charset="0"/>
                <a:cs typeface="ＭＳ Ｐゴシック" charset="0"/>
              </a:rPr>
              <a:t>Faut-il attendre 10 ans pour améliorer les conditions de transport des 3 millions d’usagers quotidiens des lignes RER et SNCF Transilien ? </a:t>
            </a:r>
          </a:p>
        </p:txBody>
      </p:sp>
      <p:sp>
        <p:nvSpPr>
          <p:cNvPr id="26629" name="Espace réservé du numéro de diapositive 2"/>
          <p:cNvSpPr>
            <a:spLocks noGrp="1"/>
          </p:cNvSpPr>
          <p:nvPr>
            <p:ph type="sldNum" sz="quarter" idx="12"/>
          </p:nvPr>
        </p:nvSpPr>
        <p:spPr bwMode="auto">
          <a:xfrm>
            <a:off x="8307388" y="6356350"/>
            <a:ext cx="3794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077B9A-83A0-B347-BB43-A3F47DACE981}" type="slidenum">
              <a:rPr lang="fr-FR" sz="1200">
                <a:solidFill>
                  <a:srgbClr val="00004C"/>
                </a:solidFill>
              </a:rPr>
              <a:pPr/>
              <a:t>26</a:t>
            </a:fld>
            <a:endParaRPr lang="fr-FR" sz="1200">
              <a:solidFill>
                <a:srgbClr val="00004C"/>
              </a:solidFill>
            </a:endParaRPr>
          </a:p>
        </p:txBody>
      </p:sp>
      <p:sp>
        <p:nvSpPr>
          <p:cNvPr id="9" name="Flèche vers le bas 8"/>
          <p:cNvSpPr/>
          <p:nvPr/>
        </p:nvSpPr>
        <p:spPr>
          <a:xfrm>
            <a:off x="3968750" y="4416425"/>
            <a:ext cx="654050" cy="558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fr-FR">
              <a:solidFill>
                <a:prstClr val="white"/>
              </a:solidFill>
              <a:latin typeface="Calibri"/>
            </a:endParaRPr>
          </a:p>
        </p:txBody>
      </p:sp>
      <p:graphicFrame>
        <p:nvGraphicFramePr>
          <p:cNvPr id="2" name="Tableau 1"/>
          <p:cNvGraphicFramePr>
            <a:graphicFrameLocks noGrp="1"/>
          </p:cNvGraphicFramePr>
          <p:nvPr/>
        </p:nvGraphicFramePr>
        <p:xfrm>
          <a:off x="552450" y="1757363"/>
          <a:ext cx="7907338" cy="2541585"/>
        </p:xfrm>
        <a:graphic>
          <a:graphicData uri="http://schemas.openxmlformats.org/drawingml/2006/table">
            <a:tbl>
              <a:tblPr/>
              <a:tblGrid>
                <a:gridCol w="2709863"/>
                <a:gridCol w="1938337"/>
                <a:gridCol w="1727200"/>
                <a:gridCol w="1531938"/>
              </a:tblGrid>
              <a:tr h="423862">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 Projet programmé</a:t>
                      </a:r>
                      <a:endParaRPr kumimoji="0" lang="fr-FR" sz="20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Date DUP</a:t>
                      </a:r>
                      <a:endParaRPr kumimoji="0" lang="fr-FR" sz="32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Délai annoncé</a:t>
                      </a:r>
                      <a:endParaRPr kumimoji="0" lang="fr-FR" sz="32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Délai rectifié</a:t>
                      </a:r>
                      <a:endParaRPr kumimoji="0" lang="fr-FR" sz="32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2">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ＭＳ Ｐゴシック" charset="0"/>
                          <a:cs typeface="Times New Roman" charset="0"/>
                        </a:rPr>
                        <a:t>Ligne 14 à Saint-Ouen</a:t>
                      </a: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ＭＳ Ｐゴシック" charset="0"/>
                        </a:rPr>
                        <a:t>Octobre 2012</a:t>
                      </a:r>
                      <a:endParaRPr kumimoji="0" lang="fr-FR" sz="20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2017</a:t>
                      </a:r>
                      <a:endParaRPr kumimoji="0" lang="fr-FR" sz="20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2019</a:t>
                      </a:r>
                      <a:endParaRPr kumimoji="0" lang="fr-FR" sz="20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2">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RER E jusqu</a:t>
                      </a:r>
                      <a:r>
                        <a:rPr kumimoji="0" lang="ja-JP" altLang="fr-FR" sz="2000" b="1" i="0" u="none" strike="noStrike" cap="none" normalizeH="0" baseline="0">
                          <a:ln>
                            <a:noFill/>
                          </a:ln>
                          <a:solidFill>
                            <a:schemeClr val="tx1"/>
                          </a:solidFill>
                          <a:effectLst/>
                          <a:latin typeface="Arial Narrow" charset="0"/>
                          <a:ea typeface="Calibri" charset="0"/>
                          <a:cs typeface="Times New Roman" charset="0"/>
                        </a:rPr>
                        <a:t>’</a:t>
                      </a:r>
                      <a:r>
                        <a:rPr kumimoji="0" lang="fr-FR" sz="2000" b="1" i="0" u="none" strike="noStrike" cap="none" normalizeH="0" baseline="0">
                          <a:ln>
                            <a:noFill/>
                          </a:ln>
                          <a:solidFill>
                            <a:schemeClr val="tx1"/>
                          </a:solidFill>
                          <a:effectLst/>
                          <a:latin typeface="Arial Narrow" charset="0"/>
                          <a:ea typeface="Calibri" charset="0"/>
                          <a:cs typeface="Times New Roman" charset="0"/>
                        </a:rPr>
                        <a:t>à Nanterre</a:t>
                      </a:r>
                      <a:endParaRPr kumimoji="0" lang="fr-FR" sz="20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Janvier 2013</a:t>
                      </a:r>
                      <a:endParaRPr kumimoji="0" lang="fr-FR" sz="20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2020</a:t>
                      </a:r>
                      <a:endParaRPr kumimoji="0" lang="fr-FR" sz="20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rgbClr val="C00000"/>
                          </a:solidFill>
                          <a:effectLst/>
                          <a:latin typeface="Arial Narrow" charset="0"/>
                          <a:ea typeface="Calibri" charset="0"/>
                          <a:cs typeface="Times New Roman" charset="0"/>
                        </a:rPr>
                        <a:t>?</a:t>
                      </a: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2">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Ligne 15 sud </a:t>
                      </a:r>
                      <a:endParaRPr kumimoji="0" lang="fr-FR" sz="20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Décembre 2014</a:t>
                      </a:r>
                      <a:endParaRPr kumimoji="0" lang="fr-FR" sz="20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2020</a:t>
                      </a:r>
                      <a:endParaRPr kumimoji="0" lang="fr-FR" sz="20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2023 (?)</a:t>
                      </a: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2">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Ligne 15 sud + ouest</a:t>
                      </a:r>
                      <a:endParaRPr kumimoji="0" lang="fr-FR" sz="20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rgbClr val="C00000"/>
                          </a:solidFill>
                          <a:effectLst/>
                          <a:latin typeface="Arial Narrow" charset="0"/>
                          <a:ea typeface="Calibri" charset="0"/>
                          <a:cs typeface="Times New Roman" charset="0"/>
                        </a:rPr>
                        <a:t>?</a:t>
                      </a: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2025</a:t>
                      </a:r>
                      <a:endParaRPr kumimoji="0" lang="fr-FR" sz="20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a:t>
                      </a: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ts val="3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Arial Narrow" charset="0"/>
                          <a:ea typeface="Calibri" charset="0"/>
                          <a:cs typeface="Times New Roman" charset="0"/>
                        </a:rPr>
                        <a:t>CDG Express</a:t>
                      </a:r>
                      <a:endParaRPr kumimoji="0" lang="fr-FR" sz="2000" b="0" i="0" u="none" strike="noStrike" cap="none" normalizeH="0" baseline="0">
                        <a:ln>
                          <a:noFill/>
                        </a:ln>
                        <a:solidFill>
                          <a:srgbClr val="000000"/>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2008, à modifier</a:t>
                      </a:r>
                      <a:endParaRPr kumimoji="0" lang="fr-FR" sz="20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2023</a:t>
                      </a:r>
                      <a:endParaRPr kumimoji="0" lang="fr-FR" sz="2000" b="0" i="0" u="none" strike="noStrike" cap="none" normalizeH="0" baseline="0">
                        <a:ln>
                          <a:noFill/>
                        </a:ln>
                        <a:solidFill>
                          <a:schemeClr val="tx1"/>
                        </a:solidFill>
                        <a:effectLst/>
                        <a:latin typeface="Arial Narrow" charset="0"/>
                        <a:ea typeface="Calibri" charset="0"/>
                        <a:cs typeface="Times New Roman" charset="0"/>
                      </a:endParaRP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Narrow" charset="0"/>
                          <a:ea typeface="Calibri" charset="0"/>
                          <a:cs typeface="Times New Roman" charset="0"/>
                        </a:rPr>
                        <a:t>?</a:t>
                      </a:r>
                    </a:p>
                  </a:txBody>
                  <a:tcPr marL="68566" marR="6856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416635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2"/>
          <p:cNvSpPr>
            <a:spLocks noGrp="1"/>
          </p:cNvSpPr>
          <p:nvPr>
            <p:ph type="sldNum" sz="quarter" idx="12"/>
          </p:nvPr>
        </p:nvSpPr>
        <p:spPr bwMode="auto">
          <a:xfrm>
            <a:off x="7418388" y="6356350"/>
            <a:ext cx="1268412"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EFA8FA-C4BD-1345-B067-09C70CAE97CA}" type="slidenum">
              <a:rPr lang="fr-FR" sz="1200"/>
              <a:pPr/>
              <a:t>27</a:t>
            </a:fld>
            <a:endParaRPr lang="fr-FR" sz="1200" dirty="0"/>
          </a:p>
        </p:txBody>
      </p:sp>
      <p:sp>
        <p:nvSpPr>
          <p:cNvPr id="6" name="ZoneTexte 9"/>
          <p:cNvSpPr>
            <a:spLocks noGrp="1" noChangeArrowheads="1"/>
          </p:cNvSpPr>
          <p:nvPr>
            <p:ph type="title"/>
          </p:nvPr>
        </p:nvSpPr>
        <p:spPr>
          <a:xfrm>
            <a:off x="469900" y="304800"/>
            <a:ext cx="8229600" cy="511175"/>
          </a:xfrm>
          <a:prstGeom prst="roundRect">
            <a:avLst>
              <a:gd name="adj" fmla="val 16667"/>
            </a:avLst>
          </a:prstGeom>
          <a:solidFill>
            <a:schemeClr val="tx2">
              <a:lumMod val="40000"/>
              <a:lumOff val="60000"/>
            </a:schemeClr>
          </a:solidFill>
          <a:ln>
            <a:solidFill>
              <a:schemeClr val="tx2">
                <a:lumMod val="40000"/>
                <a:lumOff val="60000"/>
              </a:schemeClr>
            </a:solidFill>
          </a:ln>
        </p:spPr>
        <p:txBody>
          <a:bodyPr>
            <a:spAutoFit/>
          </a:bodyPr>
          <a:lstStyle/>
          <a:p>
            <a:pPr>
              <a:defRPr/>
            </a:pPr>
            <a:r>
              <a:rPr lang="fr-FR" altLang="fr-FR" sz="2400" b="1" dirty="0" smtClean="0">
                <a:ea typeface="+mj-ea"/>
                <a:cs typeface="Calibri" panose="020F0502020204030204" pitchFamily="34" charset="0"/>
              </a:rPr>
              <a:t>LE TRAFIC DES RER </a:t>
            </a:r>
            <a:r>
              <a:rPr lang="fr-FR" altLang="fr-FR" sz="2400" b="1" dirty="0" smtClean="0">
                <a:solidFill>
                  <a:srgbClr val="00823B"/>
                </a:solidFill>
                <a:ea typeface="+mj-ea"/>
                <a:cs typeface="Calibri" panose="020F0502020204030204" pitchFamily="34" charset="0"/>
              </a:rPr>
              <a:t>RESTERA </a:t>
            </a:r>
            <a:r>
              <a:rPr lang="fr-FR" altLang="fr-FR" sz="2400" b="1" dirty="0" smtClean="0">
                <a:ea typeface="+mj-ea"/>
                <a:cs typeface="Calibri" panose="020F0502020204030204" pitchFamily="34" charset="0"/>
              </a:rPr>
              <a:t>LARGEMENT PREDOMINANT</a:t>
            </a:r>
          </a:p>
        </p:txBody>
      </p:sp>
      <p:graphicFrame>
        <p:nvGraphicFramePr>
          <p:cNvPr id="4" name="Tableau 3"/>
          <p:cNvGraphicFramePr>
            <a:graphicFrameLocks noGrp="1"/>
          </p:cNvGraphicFramePr>
          <p:nvPr/>
        </p:nvGraphicFramePr>
        <p:xfrm>
          <a:off x="903288" y="914400"/>
          <a:ext cx="7327900" cy="3978509"/>
        </p:xfrm>
        <a:graphic>
          <a:graphicData uri="http://schemas.openxmlformats.org/drawingml/2006/table">
            <a:tbl>
              <a:tblPr/>
              <a:tblGrid>
                <a:gridCol w="2974975"/>
                <a:gridCol w="1752600"/>
                <a:gridCol w="1409700"/>
                <a:gridCol w="1190625"/>
              </a:tblGrid>
              <a:tr h="487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Milliers de voyageurs</a:t>
                      </a:r>
                      <a:endParaRPr kumimoji="0" lang="fr-FR" sz="1100" b="1" i="0" u="none" strike="noStrike" cap="none" normalizeH="0" baseline="0">
                        <a:ln>
                          <a:noFill/>
                        </a:ln>
                        <a:solidFill>
                          <a:srgbClr val="FFFFFF"/>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Observations 2005</a:t>
                      </a:r>
                      <a:endParaRPr kumimoji="0" lang="fr-FR" sz="1100" b="1" i="0" u="none" strike="noStrike" cap="none" normalizeH="0" baseline="0">
                        <a:ln>
                          <a:noFill/>
                        </a:ln>
                        <a:solidFill>
                          <a:srgbClr val="FFFFFF"/>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Prévisions 2025</a:t>
                      </a:r>
                      <a:endParaRPr kumimoji="0" lang="fr-FR" sz="1100" b="1" i="0" u="none" strike="noStrike" cap="none" normalizeH="0" baseline="0">
                        <a:ln>
                          <a:noFill/>
                        </a:ln>
                        <a:solidFill>
                          <a:srgbClr val="FFFFFF"/>
                        </a:solidFill>
                        <a:effectLst/>
                        <a:latin typeface="Calibri"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a:ln>
                            <a:noFill/>
                          </a:ln>
                          <a:solidFill>
                            <a:srgbClr val="FFFFFF"/>
                          </a:solidFill>
                          <a:effectLst/>
                          <a:latin typeface="Calibri" charset="0"/>
                          <a:ea typeface="ＭＳ Ｐゴシック" charset="0"/>
                        </a:rPr>
                        <a:t>(Etude DRIEA 2012)</a:t>
                      </a:r>
                      <a:endParaRPr kumimoji="0" lang="fr-FR" sz="1100" b="1" i="1" u="none" strike="noStrike" cap="none" normalizeH="0" baseline="0">
                        <a:ln>
                          <a:noFill/>
                        </a:ln>
                        <a:solidFill>
                          <a:srgbClr val="FFFFFF"/>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r>
              <a:tr h="5492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Ligne existante</a:t>
                      </a:r>
                      <a:endParaRPr kumimoji="0" lang="fr-FR" sz="1100" b="1" i="0" u="none" strike="noStrike" cap="none" normalizeH="0" baseline="0">
                        <a:ln>
                          <a:noFill/>
                        </a:ln>
                        <a:solidFill>
                          <a:srgbClr val="FFFFFF"/>
                        </a:solidFill>
                        <a:effectLst/>
                        <a:latin typeface="Calibri"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ou en projet </a:t>
                      </a:r>
                      <a:endParaRPr kumimoji="0" lang="fr-FR" sz="1100" b="1" i="0" u="none" strike="noStrike" cap="none" normalizeH="0" baseline="0">
                        <a:ln>
                          <a:noFill/>
                        </a:ln>
                        <a:solidFill>
                          <a:srgbClr val="FFFFFF"/>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H. pointe</a:t>
                      </a:r>
                      <a:endParaRPr kumimoji="0" lang="fr-FR" sz="1200" b="1" i="0" u="none" strike="noStrike" cap="none" normalizeH="0" baseline="0">
                        <a:ln>
                          <a:noFill/>
                        </a:ln>
                        <a:solidFill>
                          <a:srgbClr val="000000"/>
                        </a:solidFill>
                        <a:effectLst/>
                        <a:latin typeface="Calibri"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matin</a:t>
                      </a:r>
                      <a:endParaRPr kumimoji="0" lang="fr-FR" sz="12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H. pointe</a:t>
                      </a:r>
                      <a:endParaRPr kumimoji="0" lang="fr-FR" sz="1200" b="1" i="0" u="none" strike="noStrike" cap="none" normalizeH="0" baseline="0">
                        <a:ln>
                          <a:noFill/>
                        </a:ln>
                        <a:solidFill>
                          <a:srgbClr val="000000"/>
                        </a:solidFill>
                        <a:effectLst/>
                        <a:latin typeface="Calibri"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matin</a:t>
                      </a:r>
                      <a:endParaRPr kumimoji="0" lang="fr-FR" sz="12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000000"/>
                          </a:solidFill>
                          <a:effectLst/>
                          <a:latin typeface="Calibri" charset="0"/>
                          <a:ea typeface="ＭＳ Ｐゴシック" charset="0"/>
                        </a:rPr>
                        <a:t>Journée </a:t>
                      </a:r>
                      <a:endParaRPr kumimoji="0" lang="fr-FR" sz="12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77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RER A</a:t>
                      </a:r>
                      <a:endParaRPr kumimoji="0" lang="fr-FR" sz="1100" b="1" i="0" u="none" strike="noStrike" cap="none" normalizeH="0" baseline="0">
                        <a:ln>
                          <a:noFill/>
                        </a:ln>
                        <a:solidFill>
                          <a:srgbClr val="FFFFFF"/>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191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217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1 500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7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RER B</a:t>
                      </a:r>
                      <a:endParaRPr kumimoji="0" lang="fr-FR" sz="1100" b="1" i="0" u="none" strike="noStrike" cap="none" normalizeH="0" baseline="0">
                        <a:ln>
                          <a:noFill/>
                        </a:ln>
                        <a:solidFill>
                          <a:srgbClr val="FFFFFF"/>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101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120 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800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77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RER C</a:t>
                      </a:r>
                      <a:endParaRPr kumimoji="0" lang="fr-FR" sz="1100" b="1" i="0" u="none" strike="noStrike" cap="none" normalizeH="0" baseline="0">
                        <a:ln>
                          <a:noFill/>
                        </a:ln>
                        <a:solidFill>
                          <a:srgbClr val="FFFFFF"/>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90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107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650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7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RER D</a:t>
                      </a:r>
                      <a:endParaRPr kumimoji="0" lang="fr-FR" sz="1100" b="1" i="0" u="none" strike="noStrike" cap="none" normalizeH="0" baseline="0">
                        <a:ln>
                          <a:noFill/>
                        </a:ln>
                        <a:solidFill>
                          <a:srgbClr val="FFFFFF"/>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70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98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620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47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RER E – prolongement ouest</a:t>
                      </a:r>
                      <a:endParaRPr kumimoji="0" lang="fr-FR" sz="1100" b="1" i="0" u="none" strike="noStrike" cap="none" normalizeH="0" baseline="0">
                        <a:ln>
                          <a:noFill/>
                        </a:ln>
                        <a:solidFill>
                          <a:srgbClr val="FFFFFF"/>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49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94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600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095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Grand Paris Express :</a:t>
                      </a:r>
                      <a:endParaRPr kumimoji="0" lang="fr-FR" sz="1100" b="1" i="0" u="none" strike="noStrike" cap="none" normalizeH="0" baseline="0">
                        <a:ln>
                          <a:noFill/>
                        </a:ln>
                        <a:solidFill>
                          <a:srgbClr val="FFFFFF"/>
                        </a:solidFill>
                        <a:effectLst/>
                        <a:latin typeface="Calibri"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 radiales (L.11 et 14) </a:t>
                      </a:r>
                      <a:endParaRPr kumimoji="0" lang="fr-FR" sz="1100" b="1" i="0" u="none" strike="noStrike" cap="none" normalizeH="0" baseline="0">
                        <a:ln>
                          <a:noFill/>
                        </a:ln>
                        <a:solidFill>
                          <a:srgbClr val="FFFFFF"/>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98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137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900 </a:t>
                      </a:r>
                      <a:endParaRPr kumimoji="0" lang="fr-FR" sz="1400" b="1" i="0" u="none" strike="noStrike" cap="none" normalizeH="0" baseline="0">
                        <a:ln>
                          <a:noFill/>
                        </a:ln>
                        <a:solidFill>
                          <a:srgbClr val="000000"/>
                        </a:solidFill>
                        <a:effectLst/>
                        <a:latin typeface="Calibri" charset="0"/>
                        <a:ea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3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Grand Paris Express : </a:t>
                      </a:r>
                      <a:endParaRPr kumimoji="0" lang="fr-FR" sz="1100" b="1" i="0" u="none" strike="noStrike" cap="none" normalizeH="0" baseline="0">
                        <a:ln>
                          <a:noFill/>
                        </a:ln>
                        <a:solidFill>
                          <a:srgbClr val="FFFFFF"/>
                        </a:solidFill>
                        <a:effectLst/>
                        <a:latin typeface="Calibri" charset="0"/>
                        <a:ea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rocades (L15 à L18)</a:t>
                      </a:r>
                      <a:endParaRPr kumimoji="0" lang="fr-FR" sz="1100" b="1" i="0" u="none" strike="noStrike" cap="none" normalizeH="0" baseline="0">
                        <a:ln>
                          <a:noFill/>
                        </a:ln>
                        <a:solidFill>
                          <a:srgbClr val="FFFFFF"/>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139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900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77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Calibri" charset="0"/>
                          <a:ea typeface="ＭＳ Ｐゴシック" charset="0"/>
                        </a:rPr>
                        <a:t>dont Ligne 15 sud </a:t>
                      </a:r>
                      <a:endParaRPr kumimoji="0" lang="fr-FR" sz="1100" b="1" i="0" u="none" strike="noStrike" cap="none" normalizeH="0" baseline="0">
                        <a:ln>
                          <a:noFill/>
                        </a:ln>
                        <a:solidFill>
                          <a:srgbClr val="FFFFFF"/>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48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rgbClr val="000000"/>
                          </a:solidFill>
                          <a:effectLst/>
                          <a:latin typeface="Calibri" charset="0"/>
                          <a:ea typeface="ＭＳ Ｐゴシック" charset="0"/>
                        </a:rPr>
                        <a:t>320 </a:t>
                      </a:r>
                      <a:endParaRPr kumimoji="0" lang="fr-FR" sz="1400" b="1" i="0" u="none" strike="noStrike" cap="none" normalizeH="0" baseline="0">
                        <a:ln>
                          <a:noFill/>
                        </a:ln>
                        <a:solidFill>
                          <a:srgbClr val="000000"/>
                        </a:solidFill>
                        <a:effectLst/>
                        <a:latin typeface="Calibri" charset="0"/>
                        <a:ea typeface="Calibri" charset="0"/>
                        <a:cs typeface="Times New Roman" charset="0"/>
                      </a:endParaRPr>
                    </a:p>
                  </a:txBody>
                  <a:tcPr marL="68578" marR="6857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8732" name="Rectangle 5"/>
          <p:cNvSpPr>
            <a:spLocks noChangeArrowheads="1"/>
          </p:cNvSpPr>
          <p:nvPr/>
        </p:nvSpPr>
        <p:spPr bwMode="auto">
          <a:xfrm>
            <a:off x="550863" y="5200650"/>
            <a:ext cx="8031162"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indent="6350" defTabSz="914400" fontAlgn="base">
              <a:lnSpc>
                <a:spcPct val="90000"/>
              </a:lnSpc>
              <a:spcBef>
                <a:spcPct val="20000"/>
              </a:spcBef>
              <a:spcAft>
                <a:spcPct val="60000"/>
              </a:spcAft>
              <a:buClr>
                <a:prstClr val="white"/>
              </a:buClr>
              <a:tabLst>
                <a:tab pos="1825625" algn="l"/>
                <a:tab pos="2740025" algn="l"/>
                <a:tab pos="3654425" algn="l"/>
                <a:tab pos="4568825" algn="l"/>
                <a:tab pos="5483225" algn="l"/>
                <a:tab pos="6397625" algn="l"/>
                <a:tab pos="7312025" algn="l"/>
                <a:tab pos="8226425" algn="l"/>
                <a:tab pos="9140825" algn="l"/>
                <a:tab pos="10055225" algn="l"/>
              </a:tabLst>
            </a:pPr>
            <a:r>
              <a:rPr lang="fr-FR" sz="2000" b="1" smtClean="0">
                <a:solidFill>
                  <a:srgbClr val="C00000"/>
                </a:solidFill>
                <a:latin typeface="Arial" charset="0"/>
                <a:ea typeface="ＭＳ Ｐゴシック" charset="0"/>
                <a:cs typeface="ＭＳ Ｐゴシック" charset="0"/>
              </a:rPr>
              <a:t>Selon les projections de la DREIA, la mise en service des lignes de rocade du Grand Paris Express en 2025 (qui ne tient pas compte des retards probables), ne modifiera que marginalement la croissance du trafic des lignes RER qui reste prédominant</a:t>
            </a:r>
          </a:p>
        </p:txBody>
      </p:sp>
      <p:sp>
        <p:nvSpPr>
          <p:cNvPr id="10" name="Rectangle 9"/>
          <p:cNvSpPr/>
          <p:nvPr/>
        </p:nvSpPr>
        <p:spPr>
          <a:xfrm>
            <a:off x="469900" y="5135563"/>
            <a:ext cx="8069263" cy="12668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fr-FR">
              <a:solidFill>
                <a:prstClr val="white"/>
              </a:solidFill>
              <a:latin typeface="Calibri"/>
            </a:endParaRPr>
          </a:p>
        </p:txBody>
      </p:sp>
    </p:spTree>
    <p:extLst>
      <p:ext uri="{BB962C8B-B14F-4D97-AF65-F5344CB8AC3E}">
        <p14:creationId xmlns:p14="http://schemas.microsoft.com/office/powerpoint/2010/main" val="23481354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oneTexte 9"/>
          <p:cNvSpPr>
            <a:spLocks noGrp="1" noChangeArrowheads="1"/>
          </p:cNvSpPr>
          <p:nvPr>
            <p:ph type="title"/>
          </p:nvPr>
        </p:nvSpPr>
        <p:spPr>
          <a:xfrm>
            <a:off x="373063" y="415925"/>
            <a:ext cx="8229600" cy="784225"/>
          </a:xfrm>
          <a:prstGeom prst="roundRect">
            <a:avLst>
              <a:gd name="adj" fmla="val 16667"/>
            </a:avLst>
          </a:prstGeom>
          <a:solidFill>
            <a:schemeClr val="tx2">
              <a:lumMod val="40000"/>
              <a:lumOff val="60000"/>
            </a:schemeClr>
          </a:solidFill>
        </p:spPr>
        <p:txBody>
          <a:bodyPr>
            <a:spAutoFit/>
          </a:bodyPr>
          <a:lstStyle/>
          <a:p>
            <a:pPr>
              <a:defRPr/>
            </a:pPr>
            <a:r>
              <a:rPr lang="fr-FR" sz="2000" b="1" i="1">
                <a:latin typeface="Helvetica" charset="0"/>
                <a:cs typeface="+mj-cs"/>
              </a:rPr>
              <a:t>Ressources de fonctionnement</a:t>
            </a:r>
            <a:br>
              <a:rPr lang="fr-FR" sz="2000" b="1" i="1">
                <a:latin typeface="Helvetica" charset="0"/>
                <a:cs typeface="+mj-cs"/>
              </a:rPr>
            </a:br>
            <a:r>
              <a:rPr lang="fr-FR" sz="2000" b="1" i="1">
                <a:solidFill>
                  <a:srgbClr val="C00000"/>
                </a:solidFill>
                <a:latin typeface="Helvetica" charset="0"/>
                <a:cs typeface="+mj-cs"/>
              </a:rPr>
              <a:t>Un budget de près de 9 milliards d’euros en 2013</a:t>
            </a:r>
            <a:endParaRPr lang="fr-FR" sz="2000" b="1" i="1">
              <a:solidFill>
                <a:srgbClr val="C00000"/>
              </a:solidFill>
              <a:latin typeface="Calibri" charset="0"/>
              <a:cs typeface="Arial" charset="0"/>
            </a:endParaRPr>
          </a:p>
        </p:txBody>
      </p:sp>
      <p:sp>
        <p:nvSpPr>
          <p:cNvPr id="30723" name="Espace réservé du numéro de diapositive 3"/>
          <p:cNvSpPr>
            <a:spLocks noGrp="1"/>
          </p:cNvSpPr>
          <p:nvPr>
            <p:ph type="sldNum" sz="quarter" idx="12"/>
          </p:nvPr>
        </p:nvSpPr>
        <p:spPr bwMode="auto">
          <a:xfrm>
            <a:off x="8204200" y="6356350"/>
            <a:ext cx="48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FCBD2F-4513-5D46-95B1-A3B368558DE0}" type="slidenum">
              <a:rPr lang="fr-FR" sz="1200">
                <a:solidFill>
                  <a:srgbClr val="000000"/>
                </a:solidFill>
              </a:rPr>
              <a:pPr/>
              <a:t>28</a:t>
            </a:fld>
            <a:endParaRPr lang="fr-FR" sz="1200" dirty="0">
              <a:solidFill>
                <a:srgbClr val="000000"/>
              </a:solidFill>
            </a:endParaRPr>
          </a:p>
        </p:txBody>
      </p:sp>
      <p:pic>
        <p:nvPicPr>
          <p:cNvPr id="30724" name="Image 5" descr="7-financement_fonctionnement_2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1352550"/>
            <a:ext cx="8461375"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ZoneTexte 1"/>
          <p:cNvSpPr txBox="1">
            <a:spLocks noChangeArrowheads="1"/>
          </p:cNvSpPr>
          <p:nvPr/>
        </p:nvSpPr>
        <p:spPr bwMode="auto">
          <a:xfrm>
            <a:off x="554038" y="5872163"/>
            <a:ext cx="441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fr-FR" sz="1400" b="1" smtClean="0">
                <a:solidFill>
                  <a:prstClr val="black"/>
                </a:solidFill>
              </a:rPr>
              <a:t>Année 2013 – </a:t>
            </a:r>
            <a:r>
              <a:rPr lang="fr-FR" sz="1400" b="1" i="1" smtClean="0">
                <a:solidFill>
                  <a:prstClr val="black"/>
                </a:solidFill>
              </a:rPr>
              <a:t>Source STIF - OMNIL</a:t>
            </a:r>
          </a:p>
        </p:txBody>
      </p:sp>
    </p:spTree>
    <p:extLst>
      <p:ext uri="{BB962C8B-B14F-4D97-AF65-F5344CB8AC3E}">
        <p14:creationId xmlns:p14="http://schemas.microsoft.com/office/powerpoint/2010/main" val="14390555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ChangeArrowheads="1"/>
          </p:cNvSpPr>
          <p:nvPr/>
        </p:nvSpPr>
        <p:spPr bwMode="auto">
          <a:xfrm>
            <a:off x="3124200" y="2667000"/>
            <a:ext cx="472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fr-FR"/>
          </a:p>
        </p:txBody>
      </p:sp>
      <p:sp>
        <p:nvSpPr>
          <p:cNvPr id="16388" name="ZoneTexte 9"/>
          <p:cNvSpPr>
            <a:spLocks noGrp="1" noChangeArrowheads="1"/>
          </p:cNvSpPr>
          <p:nvPr>
            <p:ph type="title"/>
          </p:nvPr>
        </p:nvSpPr>
        <p:spPr>
          <a:xfrm>
            <a:off x="444500" y="322263"/>
            <a:ext cx="8229600" cy="511175"/>
          </a:xfrm>
          <a:prstGeom prst="roundRect">
            <a:avLst>
              <a:gd name="adj" fmla="val 16667"/>
            </a:avLst>
          </a:prstGeom>
          <a:solidFill>
            <a:schemeClr val="tx2">
              <a:lumMod val="40000"/>
              <a:lumOff val="60000"/>
            </a:schemeClr>
          </a:solidFill>
        </p:spPr>
        <p:txBody>
          <a:bodyPr>
            <a:spAutoFit/>
          </a:bodyPr>
          <a:lstStyle/>
          <a:p>
            <a:pPr>
              <a:defRPr/>
            </a:pPr>
            <a:r>
              <a:rPr lang="fr-FR" sz="2400" b="1">
                <a:latin typeface="Helvetica" charset="0"/>
                <a:ea typeface="Times New Roman" charset="0"/>
                <a:cs typeface="Helvetica" charset="0"/>
              </a:rPr>
              <a:t>LES AVANTAGES D</a:t>
            </a:r>
            <a:r>
              <a:rPr lang="ja-JP" altLang="fr-FR" sz="2400" b="1">
                <a:latin typeface="Helvetica" charset="0"/>
                <a:ea typeface="Times New Roman" charset="0"/>
                <a:cs typeface="Helvetica" charset="0"/>
              </a:rPr>
              <a:t>’</a:t>
            </a:r>
            <a:r>
              <a:rPr lang="fr-FR" sz="2400" b="1">
                <a:latin typeface="Helvetica" charset="0"/>
                <a:ea typeface="Times New Roman" charset="0"/>
                <a:cs typeface="Helvetica" charset="0"/>
              </a:rPr>
              <a:t>UN RENOUVELLEMENT ANTICIPÉ</a:t>
            </a:r>
            <a:endParaRPr lang="fr-FR" sz="2400">
              <a:latin typeface="Calibri" charset="0"/>
              <a:ea typeface="Arial" charset="0"/>
              <a:cs typeface="Arial" charset="0"/>
            </a:endParaRPr>
          </a:p>
        </p:txBody>
      </p:sp>
      <p:sp>
        <p:nvSpPr>
          <p:cNvPr id="44035" name="Espace réservé du numéro de diapositive 2"/>
          <p:cNvSpPr>
            <a:spLocks noGrp="1"/>
          </p:cNvSpPr>
          <p:nvPr>
            <p:ph type="sldNum" sz="quarter" idx="12"/>
          </p:nvPr>
        </p:nvSpPr>
        <p:spPr bwMode="auto">
          <a:xfrm>
            <a:off x="8307388" y="6356350"/>
            <a:ext cx="3794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016A0F-B933-6447-A442-65FE08A1AC9B}" type="slidenum">
              <a:rPr lang="fr-FR" sz="1200">
                <a:solidFill>
                  <a:srgbClr val="00004C"/>
                </a:solidFill>
              </a:rPr>
              <a:pPr/>
              <a:t>29</a:t>
            </a:fld>
            <a:endParaRPr lang="fr-FR" sz="1200">
              <a:solidFill>
                <a:srgbClr val="00004C"/>
              </a:solidFill>
            </a:endParaRPr>
          </a:p>
        </p:txBody>
      </p:sp>
      <p:sp>
        <p:nvSpPr>
          <p:cNvPr id="44036" name="Espace réservé du pied de page 1"/>
          <p:cNvSpPr>
            <a:spLocks noGrp="1"/>
          </p:cNvSpPr>
          <p:nvPr>
            <p:ph type="ftr" sz="quarter" idx="11"/>
          </p:nvPr>
        </p:nvSpPr>
        <p:spPr bwMode="auto">
          <a:xfrm>
            <a:off x="212725" y="6356350"/>
            <a:ext cx="79517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0" hangingPunct="0">
              <a:spcBef>
                <a:spcPct val="20000"/>
              </a:spcBef>
              <a:buFont typeface="Arial" charset="0"/>
              <a:buNone/>
            </a:pPr>
            <a:r>
              <a:rPr lang="fr-FR" sz="1200" b="1">
                <a:solidFill>
                  <a:srgbClr val="C00000"/>
                </a:solidFill>
                <a:latin typeface="Calibri" charset="0"/>
              </a:rPr>
              <a:t>Cercle des transports : présentation du rapport</a:t>
            </a:r>
          </a:p>
        </p:txBody>
      </p:sp>
      <p:sp>
        <p:nvSpPr>
          <p:cNvPr id="44037" name="Rectangle 11"/>
          <p:cNvSpPr>
            <a:spLocks noChangeArrowheads="1"/>
          </p:cNvSpPr>
          <p:nvPr/>
        </p:nvSpPr>
        <p:spPr bwMode="auto">
          <a:xfrm>
            <a:off x="412750" y="977900"/>
            <a:ext cx="8126413"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buFont typeface="Arial" charset="0"/>
              <a:buNone/>
            </a:pPr>
            <a:r>
              <a:rPr lang="fr-FR" sz="2400" b="1" i="1">
                <a:solidFill>
                  <a:srgbClr val="C00000"/>
                </a:solidFill>
                <a:cs typeface="Arial" charset="0"/>
              </a:rPr>
              <a:t>Pour les voyageurs :</a:t>
            </a:r>
          </a:p>
          <a:p>
            <a:pPr marL="342900" indent="-342900" eaLnBrk="1" hangingPunct="1">
              <a:buFont typeface="Arial" charset="0"/>
              <a:buChar char="•"/>
            </a:pPr>
            <a:r>
              <a:rPr lang="fr-FR" sz="2000" b="1">
                <a:solidFill>
                  <a:srgbClr val="00004C"/>
                </a:solidFill>
                <a:cs typeface="Arial" charset="0"/>
              </a:rPr>
              <a:t>Capacité + 25 à +50 %</a:t>
            </a:r>
          </a:p>
          <a:p>
            <a:pPr marL="342900" indent="-342900" eaLnBrk="1" hangingPunct="1">
              <a:buFont typeface="Arial" charset="0"/>
              <a:buChar char="•"/>
            </a:pPr>
            <a:r>
              <a:rPr lang="fr-FR" sz="2000" b="1">
                <a:solidFill>
                  <a:srgbClr val="00004C"/>
                </a:solidFill>
                <a:cs typeface="Arial" charset="0"/>
              </a:rPr>
              <a:t>Ventilation réfrigérée</a:t>
            </a:r>
          </a:p>
          <a:p>
            <a:pPr marL="342900" indent="-342900" eaLnBrk="1" hangingPunct="1">
              <a:buFont typeface="Arial" charset="0"/>
              <a:buChar char="•"/>
            </a:pPr>
            <a:r>
              <a:rPr lang="fr-FR" sz="2000" b="1">
                <a:solidFill>
                  <a:srgbClr val="00004C"/>
                </a:solidFill>
                <a:cs typeface="Arial" charset="0"/>
              </a:rPr>
              <a:t>Video-surveillance</a:t>
            </a:r>
          </a:p>
          <a:p>
            <a:pPr marL="342900" indent="-342900" eaLnBrk="1" hangingPunct="1">
              <a:buFont typeface="Arial" charset="0"/>
              <a:buChar char="•"/>
            </a:pPr>
            <a:r>
              <a:rPr lang="fr-FR" sz="2000" b="1">
                <a:solidFill>
                  <a:srgbClr val="00004C"/>
                </a:solidFill>
                <a:cs typeface="Arial" charset="0"/>
              </a:rPr>
              <a:t>Accessibilité PMR</a:t>
            </a:r>
            <a:endParaRPr lang="fr-FR" sz="2400" b="1">
              <a:solidFill>
                <a:srgbClr val="00004C"/>
              </a:solidFill>
              <a:cs typeface="Arial" charset="0"/>
            </a:endParaRPr>
          </a:p>
          <a:p>
            <a:pPr marL="342900" indent="-342900" eaLnBrk="1" hangingPunct="1">
              <a:spcBef>
                <a:spcPts val="600"/>
              </a:spcBef>
            </a:pPr>
            <a:r>
              <a:rPr lang="fr-FR" sz="2400" b="1" i="1">
                <a:solidFill>
                  <a:srgbClr val="C00000"/>
                </a:solidFill>
                <a:cs typeface="Arial" charset="0"/>
              </a:rPr>
              <a:t>Pour la SNCF et la RATP :</a:t>
            </a:r>
          </a:p>
          <a:p>
            <a:pPr marL="342900" indent="-342900" eaLnBrk="1" hangingPunct="1">
              <a:buFont typeface="Arial" charset="0"/>
              <a:buChar char="•"/>
            </a:pPr>
            <a:r>
              <a:rPr lang="fr-FR" sz="2000" b="1">
                <a:solidFill>
                  <a:srgbClr val="00004C"/>
                </a:solidFill>
                <a:cs typeface="Arial" charset="0"/>
              </a:rPr>
              <a:t>Qualité et fiabilité de l’exploitation</a:t>
            </a:r>
          </a:p>
          <a:p>
            <a:pPr marL="342900" indent="-342900" eaLnBrk="1" hangingPunct="1">
              <a:buFont typeface="Arial" charset="0"/>
              <a:buChar char="•"/>
            </a:pPr>
            <a:r>
              <a:rPr lang="fr-FR" sz="2000" b="1">
                <a:solidFill>
                  <a:srgbClr val="00004C"/>
                </a:solidFill>
                <a:cs typeface="Arial" charset="0"/>
              </a:rPr>
              <a:t>Économies de maintenance, d’énergie, de gestion</a:t>
            </a:r>
          </a:p>
          <a:p>
            <a:pPr marL="342900" indent="-342900" eaLnBrk="1" hangingPunct="1">
              <a:buFont typeface="Arial" charset="0"/>
              <a:buChar char="•"/>
            </a:pPr>
            <a:r>
              <a:rPr lang="fr-FR" sz="2000" b="1">
                <a:solidFill>
                  <a:srgbClr val="00004C"/>
                </a:solidFill>
                <a:cs typeface="Arial" charset="0"/>
              </a:rPr>
              <a:t>Perspective de l’automatisation complète comme les lignes 1 et 14 du métro</a:t>
            </a:r>
          </a:p>
          <a:p>
            <a:pPr marL="342900" indent="-342900" eaLnBrk="1" hangingPunct="1">
              <a:spcBef>
                <a:spcPts val="600"/>
              </a:spcBef>
            </a:pPr>
            <a:r>
              <a:rPr lang="fr-FR" sz="2400" b="1" i="1">
                <a:solidFill>
                  <a:srgbClr val="C00000"/>
                </a:solidFill>
                <a:cs typeface="Arial" charset="0"/>
              </a:rPr>
              <a:t>Pour la collectivité  :</a:t>
            </a:r>
          </a:p>
          <a:p>
            <a:pPr marL="342900" indent="-342900" eaLnBrk="1" hangingPunct="1">
              <a:buFont typeface="Arial" charset="0"/>
              <a:buChar char="•"/>
            </a:pPr>
            <a:r>
              <a:rPr lang="fr-FR" sz="2000" b="1">
                <a:solidFill>
                  <a:srgbClr val="00004C"/>
                </a:solidFill>
                <a:cs typeface="Arial" charset="0"/>
              </a:rPr>
              <a:t>L’industrie ferroviaire </a:t>
            </a:r>
          </a:p>
          <a:p>
            <a:pPr marL="342900" indent="-342900" eaLnBrk="1" hangingPunct="1">
              <a:buFont typeface="Arial" charset="0"/>
              <a:buChar char="•"/>
            </a:pPr>
            <a:r>
              <a:rPr lang="fr-FR" sz="2000" b="1">
                <a:solidFill>
                  <a:srgbClr val="00004C"/>
                </a:solidFill>
                <a:cs typeface="Arial" charset="0"/>
              </a:rPr>
              <a:t>Une filière industrielle des automatismes</a:t>
            </a:r>
          </a:p>
          <a:p>
            <a:pPr marL="342900" indent="-342900" eaLnBrk="1" hangingPunct="1">
              <a:buFont typeface="Arial" charset="0"/>
              <a:buChar char="•"/>
            </a:pPr>
            <a:r>
              <a:rPr lang="fr-FR" sz="2000" b="1">
                <a:solidFill>
                  <a:srgbClr val="00004C"/>
                </a:solidFill>
                <a:cs typeface="Arial" charset="0"/>
              </a:rPr>
              <a:t>Des investissements éludés : tunnel Châtelet-Gare du Nord et autres</a:t>
            </a:r>
          </a:p>
        </p:txBody>
      </p:sp>
    </p:spTree>
    <p:extLst>
      <p:ext uri="{BB962C8B-B14F-4D97-AF65-F5344CB8AC3E}">
        <p14:creationId xmlns:p14="http://schemas.microsoft.com/office/powerpoint/2010/main" val="4337862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387" y="193238"/>
            <a:ext cx="8229600" cy="1125452"/>
          </a:xfrm>
        </p:spPr>
        <p:txBody>
          <a:bodyPr>
            <a:noAutofit/>
          </a:bodyPr>
          <a:lstStyle/>
          <a:p>
            <a:pPr algn="l"/>
            <a:r>
              <a:rPr lang="fr-FR" sz="2800" b="1" dirty="0" smtClean="0">
                <a:solidFill>
                  <a:srgbClr val="1C6797"/>
                </a:solidFill>
                <a:latin typeface="Arial"/>
                <a:cs typeface="Arial"/>
              </a:rPr>
              <a:t>POURQUOI LE CERCLE DES TRANSPORTS </a:t>
            </a:r>
            <a:r>
              <a:rPr lang="fr-FR" sz="2800" b="1" smtClean="0">
                <a:solidFill>
                  <a:srgbClr val="1C6797"/>
                </a:solidFill>
                <a:latin typeface="Arial"/>
                <a:cs typeface="Arial"/>
              </a:rPr>
              <a:t/>
            </a:r>
            <a:br>
              <a:rPr lang="fr-FR" sz="2800" b="1" smtClean="0">
                <a:solidFill>
                  <a:srgbClr val="1C6797"/>
                </a:solidFill>
                <a:latin typeface="Arial"/>
                <a:cs typeface="Arial"/>
              </a:rPr>
            </a:br>
            <a:r>
              <a:rPr lang="fr-FR" sz="2800" b="1" smtClean="0">
                <a:solidFill>
                  <a:srgbClr val="1C6797"/>
                </a:solidFill>
                <a:latin typeface="Arial"/>
                <a:cs typeface="Arial"/>
              </a:rPr>
              <a:t>S’EST-IL </a:t>
            </a:r>
            <a:r>
              <a:rPr lang="fr-FR" sz="2800" b="1" dirty="0" smtClean="0">
                <a:solidFill>
                  <a:srgbClr val="1C6797"/>
                </a:solidFill>
                <a:latin typeface="Arial"/>
                <a:cs typeface="Arial"/>
              </a:rPr>
              <a:t>EMPARÉ DU SUJET ?</a:t>
            </a:r>
            <a:endParaRPr lang="fr-FR" sz="2800" b="1" dirty="0">
              <a:solidFill>
                <a:srgbClr val="1C6797"/>
              </a:solidFill>
              <a:latin typeface="Arial"/>
              <a:cs typeface="Arial"/>
            </a:endParaRPr>
          </a:p>
        </p:txBody>
      </p:sp>
      <p:sp>
        <p:nvSpPr>
          <p:cNvPr id="4" name="ZoneTexte 3"/>
          <p:cNvSpPr txBox="1"/>
          <p:nvPr/>
        </p:nvSpPr>
        <p:spPr>
          <a:xfrm>
            <a:off x="650874" y="3954958"/>
            <a:ext cx="2746375" cy="830997"/>
          </a:xfrm>
          <a:prstGeom prst="rect">
            <a:avLst/>
          </a:prstGeom>
          <a:noFill/>
        </p:spPr>
        <p:txBody>
          <a:bodyPr wrap="square" rtlCol="0">
            <a:spAutoFit/>
          </a:bodyPr>
          <a:lstStyle/>
          <a:p>
            <a:r>
              <a:rPr lang="fr-FR" sz="2400" dirty="0" smtClean="0">
                <a:latin typeface="Arial"/>
                <a:cs typeface="Arial"/>
              </a:rPr>
              <a:t>L’argent public </a:t>
            </a:r>
          </a:p>
          <a:p>
            <a:r>
              <a:rPr lang="fr-FR" sz="2400" dirty="0" smtClean="0">
                <a:latin typeface="Arial"/>
                <a:cs typeface="Arial"/>
              </a:rPr>
              <a:t>se fait rare</a:t>
            </a:r>
            <a:endParaRPr lang="fr-FR" sz="2400" dirty="0">
              <a:latin typeface="Arial"/>
              <a:cs typeface="Arial"/>
            </a:endParaRPr>
          </a:p>
        </p:txBody>
      </p:sp>
      <p:sp>
        <p:nvSpPr>
          <p:cNvPr id="5" name="ZoneTexte 4"/>
          <p:cNvSpPr txBox="1"/>
          <p:nvPr/>
        </p:nvSpPr>
        <p:spPr>
          <a:xfrm>
            <a:off x="5516496" y="3962528"/>
            <a:ext cx="3467101" cy="830997"/>
          </a:xfrm>
          <a:prstGeom prst="rect">
            <a:avLst/>
          </a:prstGeom>
          <a:noFill/>
        </p:spPr>
        <p:txBody>
          <a:bodyPr wrap="square" rtlCol="0">
            <a:spAutoFit/>
          </a:bodyPr>
          <a:lstStyle/>
          <a:p>
            <a:r>
              <a:rPr lang="fr-FR" sz="2400" dirty="0" smtClean="0">
                <a:latin typeface="Arial"/>
                <a:cs typeface="Arial"/>
              </a:rPr>
              <a:t>L’examen des priorités </a:t>
            </a:r>
          </a:p>
          <a:p>
            <a:r>
              <a:rPr lang="fr-FR" sz="2400" dirty="0" smtClean="0">
                <a:latin typeface="Arial"/>
                <a:cs typeface="Arial"/>
              </a:rPr>
              <a:t>s’impose</a:t>
            </a:r>
            <a:endParaRPr lang="fr-FR" sz="2400" dirty="0">
              <a:latin typeface="Arial"/>
              <a:cs typeface="Arial"/>
            </a:endParaRPr>
          </a:p>
        </p:txBody>
      </p:sp>
      <p:sp>
        <p:nvSpPr>
          <p:cNvPr id="6" name="Flèche vers la droite 5"/>
          <p:cNvSpPr/>
          <p:nvPr/>
        </p:nvSpPr>
        <p:spPr>
          <a:xfrm>
            <a:off x="3397249" y="3962528"/>
            <a:ext cx="1926745" cy="461749"/>
          </a:xfrm>
          <a:prstGeom prst="rightArrow">
            <a:avLst/>
          </a:prstGeom>
          <a:solidFill>
            <a:srgbClr val="246C8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Image 2" descr="noun_195168_cc.png"/>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b="15678"/>
          <a:stretch/>
        </p:blipFill>
        <p:spPr>
          <a:xfrm>
            <a:off x="2515628" y="1628010"/>
            <a:ext cx="3126427" cy="2636268"/>
          </a:xfrm>
          <a:prstGeom prst="rect">
            <a:avLst/>
          </a:prstGeom>
        </p:spPr>
      </p:pic>
      <p:sp>
        <p:nvSpPr>
          <p:cNvPr id="8" name="Espace réservé du numéro de diapositive 3"/>
          <p:cNvSpPr txBox="1">
            <a:spLocks/>
          </p:cNvSpPr>
          <p:nvPr/>
        </p:nvSpPr>
        <p:spPr>
          <a:xfrm>
            <a:off x="8347075" y="648338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037D60-60A3-5C42-9631-1F35AF3B465B}" type="slidenum">
              <a:rPr lang="fr-FR" sz="1200" smtClean="0">
                <a:latin typeface="Arial"/>
                <a:cs typeface="Arial"/>
              </a:rPr>
              <a:pPr/>
              <a:t>3</a:t>
            </a:fld>
            <a:endParaRPr lang="fr-FR" sz="1200">
              <a:latin typeface="Arial"/>
              <a:cs typeface="Arial"/>
            </a:endParaRPr>
          </a:p>
        </p:txBody>
      </p:sp>
    </p:spTree>
    <p:extLst>
      <p:ext uri="{BB962C8B-B14F-4D97-AF65-F5344CB8AC3E}">
        <p14:creationId xmlns:p14="http://schemas.microsoft.com/office/powerpoint/2010/main" val="41494304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8E52CF-789E-164E-979B-16DF8E45FFA7}" type="slidenum">
              <a:rPr lang="fr-FR" sz="1200">
                <a:solidFill>
                  <a:srgbClr val="000000"/>
                </a:solidFill>
              </a:rPr>
              <a:pPr/>
              <a:t>30</a:t>
            </a:fld>
            <a:endParaRPr lang="fr-FR" sz="1200">
              <a:solidFill>
                <a:srgbClr val="000000"/>
              </a:solidFill>
            </a:endParaRPr>
          </a:p>
        </p:txBody>
      </p:sp>
      <p:sp>
        <p:nvSpPr>
          <p:cNvPr id="46082" name="Rectangle 3"/>
          <p:cNvSpPr>
            <a:spLocks noChangeArrowheads="1"/>
          </p:cNvSpPr>
          <p:nvPr/>
        </p:nvSpPr>
        <p:spPr bwMode="auto">
          <a:xfrm>
            <a:off x="342900" y="1563688"/>
            <a:ext cx="8397875"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fr-FR" sz="2400" b="1" smtClean="0">
                <a:solidFill>
                  <a:srgbClr val="C00000"/>
                </a:solidFill>
                <a:latin typeface="Arial" charset="0"/>
                <a:ea typeface="ＭＳ Ｐゴシック" charset="0"/>
                <a:cs typeface="ＭＳ Ｐゴシック" charset="0"/>
              </a:rPr>
              <a:t>Estimation des ressources sur 10 ans:</a:t>
            </a:r>
          </a:p>
          <a:p>
            <a:pPr defTabSz="914400" fontAlgn="base">
              <a:spcBef>
                <a:spcPts val="600"/>
              </a:spcBef>
              <a:spcAft>
                <a:spcPct val="0"/>
              </a:spcAft>
              <a:buFont typeface="Calibri" charset="0"/>
              <a:buAutoNum type="arabicPeriod"/>
            </a:pPr>
            <a:r>
              <a:rPr lang="fr-FR" sz="2400" b="1" smtClean="0">
                <a:solidFill>
                  <a:prstClr val="black"/>
                </a:solidFill>
                <a:latin typeface="Arial" charset="0"/>
                <a:ea typeface="ＭＳ Ｐゴシック" charset="0"/>
                <a:cs typeface="ＭＳ Ｐゴシック" charset="0"/>
              </a:rPr>
              <a:t>Emprunts de la SGP:  14 Mds €</a:t>
            </a:r>
          </a:p>
          <a:p>
            <a:pPr defTabSz="914400" fontAlgn="base">
              <a:spcBef>
                <a:spcPts val="600"/>
              </a:spcBef>
              <a:spcAft>
                <a:spcPct val="0"/>
              </a:spcAft>
              <a:buFont typeface="Calibri" charset="0"/>
              <a:buAutoNum type="arabicPeriod"/>
            </a:pPr>
            <a:r>
              <a:rPr lang="fr-FR" sz="2400" b="1" smtClean="0">
                <a:solidFill>
                  <a:prstClr val="black"/>
                </a:solidFill>
                <a:latin typeface="Arial" charset="0"/>
                <a:ea typeface="ＭＳ Ｐゴシック" charset="0"/>
                <a:cs typeface="ＭＳ Ｐゴシック" charset="0"/>
              </a:rPr>
              <a:t>Contrats de plan  actuel 2015-2020:         6 Mds €</a:t>
            </a:r>
          </a:p>
          <a:p>
            <a:pPr defTabSz="914400" fontAlgn="base">
              <a:spcBef>
                <a:spcPts val="600"/>
              </a:spcBef>
              <a:spcAft>
                <a:spcPct val="0"/>
              </a:spcAft>
            </a:pPr>
            <a:r>
              <a:rPr lang="fr-FR" sz="2400" b="1" smtClean="0">
                <a:solidFill>
                  <a:prstClr val="black"/>
                </a:solidFill>
                <a:latin typeface="Arial" charset="0"/>
                <a:ea typeface="ＭＳ Ｐゴシック" charset="0"/>
                <a:cs typeface="ＭＳ Ｐゴシック" charset="0"/>
              </a:rPr>
              <a:t>                                    futur (?) 2020-2025:      6 Mds €</a:t>
            </a:r>
          </a:p>
          <a:p>
            <a:pPr defTabSz="914400" fontAlgn="base">
              <a:spcBef>
                <a:spcPts val="600"/>
              </a:spcBef>
              <a:spcAft>
                <a:spcPct val="0"/>
              </a:spcAft>
            </a:pPr>
            <a:r>
              <a:rPr lang="fr-FR" sz="2000" b="1" smtClean="0">
                <a:solidFill>
                  <a:prstClr val="black"/>
                </a:solidFill>
                <a:latin typeface="Arial" charset="0"/>
                <a:ea typeface="ＭＳ Ｐゴシック" charset="0"/>
                <a:cs typeface="ＭＳ Ｐゴシック" charset="0"/>
              </a:rPr>
              <a:t>                               </a:t>
            </a:r>
            <a:r>
              <a:rPr lang="fr-FR" sz="2400" b="1" smtClean="0">
                <a:solidFill>
                  <a:prstClr val="black"/>
                </a:solidFill>
                <a:latin typeface="Arial" charset="0"/>
                <a:ea typeface="ＭＳ Ｐゴシック" charset="0"/>
                <a:cs typeface="ＭＳ Ｐゴシック" charset="0"/>
              </a:rPr>
              <a:t>Total ressources                   26 Mds €</a:t>
            </a:r>
          </a:p>
          <a:p>
            <a:pPr defTabSz="914400" fontAlgn="base">
              <a:spcBef>
                <a:spcPts val="600"/>
              </a:spcBef>
              <a:spcAft>
                <a:spcPct val="0"/>
              </a:spcAft>
            </a:pPr>
            <a:r>
              <a:rPr lang="fr-FR" sz="2400" b="1" smtClean="0">
                <a:solidFill>
                  <a:srgbClr val="C00000"/>
                </a:solidFill>
                <a:latin typeface="Arial" charset="0"/>
                <a:ea typeface="ＭＳ Ｐゴシック" charset="0"/>
                <a:cs typeface="ＭＳ Ｐゴシック" charset="0"/>
              </a:rPr>
              <a:t>Estimation des besoins sur 10 ans </a:t>
            </a:r>
            <a:r>
              <a:rPr lang="fr-FR" sz="2000" b="1" smtClean="0">
                <a:solidFill>
                  <a:srgbClr val="C00000"/>
                </a:solidFill>
                <a:latin typeface="Arial" charset="0"/>
                <a:ea typeface="ＭＳ Ｐゴシック" charset="0"/>
                <a:cs typeface="ＭＳ Ｐゴシック" charset="0"/>
              </a:rPr>
              <a:t>(hors dépassements)</a:t>
            </a:r>
          </a:p>
          <a:p>
            <a:pPr defTabSz="914400" fontAlgn="base">
              <a:spcBef>
                <a:spcPts val="600"/>
              </a:spcBef>
              <a:spcAft>
                <a:spcPct val="0"/>
              </a:spcAft>
              <a:buFont typeface="Calibri" charset="0"/>
              <a:buAutoNum type="arabicPeriod"/>
            </a:pPr>
            <a:r>
              <a:rPr lang="fr-FR" sz="2400" b="1" smtClean="0">
                <a:solidFill>
                  <a:prstClr val="black"/>
                </a:solidFill>
                <a:latin typeface="Arial" charset="0"/>
                <a:ea typeface="ＭＳ Ｐゴシック" charset="0"/>
                <a:cs typeface="ＭＳ Ｐゴシック" charset="0"/>
              </a:rPr>
              <a:t>Rénovation du réseau:                               8 Mds €</a:t>
            </a:r>
          </a:p>
          <a:p>
            <a:pPr defTabSz="914400" fontAlgn="base">
              <a:spcBef>
                <a:spcPts val="600"/>
              </a:spcBef>
              <a:spcAft>
                <a:spcPct val="0"/>
              </a:spcAft>
              <a:buFont typeface="Calibri" charset="0"/>
              <a:buAutoNum type="arabicPeriod"/>
            </a:pPr>
            <a:r>
              <a:rPr lang="fr-FR" sz="2400" b="1" smtClean="0">
                <a:solidFill>
                  <a:prstClr val="black"/>
                </a:solidFill>
                <a:latin typeface="Arial" charset="0"/>
                <a:ea typeface="ＭＳ Ｐゴシック" charset="0"/>
                <a:cs typeface="ＭＳ Ｐゴシック" charset="0"/>
              </a:rPr>
              <a:t>Modernisation des RER:                            4 Mds €</a:t>
            </a:r>
          </a:p>
          <a:p>
            <a:pPr defTabSz="914400" fontAlgn="base">
              <a:spcBef>
                <a:spcPts val="600"/>
              </a:spcBef>
              <a:spcAft>
                <a:spcPct val="0"/>
              </a:spcAft>
              <a:buFont typeface="Calibri" charset="0"/>
              <a:buAutoNum type="arabicPeriod"/>
            </a:pPr>
            <a:r>
              <a:rPr lang="fr-FR" sz="2400" b="1" smtClean="0">
                <a:solidFill>
                  <a:prstClr val="black"/>
                </a:solidFill>
                <a:latin typeface="Arial" charset="0"/>
                <a:ea typeface="ＭＳ Ｐゴシック" charset="0"/>
                <a:cs typeface="ＭＳ Ｐゴシック" charset="0"/>
              </a:rPr>
              <a:t>Prolongement EOLE,  CPER:                     6 Mds €</a:t>
            </a:r>
          </a:p>
          <a:p>
            <a:pPr defTabSz="914400" fontAlgn="base">
              <a:spcBef>
                <a:spcPts val="600"/>
              </a:spcBef>
              <a:spcAft>
                <a:spcPct val="0"/>
              </a:spcAft>
              <a:buFont typeface="Calibri" charset="0"/>
              <a:buAutoNum type="arabicPeriod"/>
            </a:pPr>
            <a:r>
              <a:rPr lang="fr-FR" sz="2400" b="1" smtClean="0">
                <a:solidFill>
                  <a:prstClr val="black"/>
                </a:solidFill>
                <a:latin typeface="Arial" charset="0"/>
                <a:ea typeface="ＭＳ Ｐゴシック" charset="0"/>
                <a:cs typeface="ＭＳ Ｐゴシック" charset="0"/>
              </a:rPr>
              <a:t>GPE : ligne 15 Sud, ligne 14, Ligne 11      8 Mds € </a:t>
            </a:r>
          </a:p>
        </p:txBody>
      </p:sp>
      <p:sp>
        <p:nvSpPr>
          <p:cNvPr id="5" name="ZoneTexte 9"/>
          <p:cNvSpPr txBox="1">
            <a:spLocks noChangeArrowheads="1"/>
          </p:cNvSpPr>
          <p:nvPr/>
        </p:nvSpPr>
        <p:spPr>
          <a:xfrm>
            <a:off x="439738" y="288925"/>
            <a:ext cx="8229600" cy="919163"/>
          </a:xfrm>
          <a:prstGeom prst="roundRect">
            <a:avLst>
              <a:gd name="adj" fmla="val 16667"/>
            </a:avLst>
          </a:prstGeom>
          <a:solidFill>
            <a:schemeClr val="tx2">
              <a:lumMod val="40000"/>
              <a:lumOff val="60000"/>
            </a:schemeClr>
          </a:solidFill>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defRPr/>
            </a:pPr>
            <a:r>
              <a:rPr lang="fr-FR" sz="2400" b="1" kern="0" cap="small" dirty="0" smtClean="0">
                <a:solidFill>
                  <a:prstClr val="black"/>
                </a:solidFill>
                <a:latin typeface="Helvetica" panose="020B0604020202020204" pitchFamily="34" charset="0"/>
                <a:ea typeface="Times New Roman"/>
                <a:cs typeface="Helvetica" panose="020B0604020202020204" pitchFamily="34" charset="0"/>
              </a:rPr>
              <a:t>Un </a:t>
            </a:r>
            <a:r>
              <a:rPr lang="fr-FR" sz="2400" b="1" kern="0" cap="small" dirty="0">
                <a:solidFill>
                  <a:prstClr val="black"/>
                </a:solidFill>
                <a:latin typeface="Helvetica" panose="020B0604020202020204" pitchFamily="34" charset="0"/>
                <a:ea typeface="Times New Roman"/>
                <a:cs typeface="Helvetica" panose="020B0604020202020204" pitchFamily="34" charset="0"/>
              </a:rPr>
              <a:t>cadrage financier </a:t>
            </a:r>
            <a:r>
              <a:rPr lang="fr-FR" sz="2400" b="1" kern="0" cap="small" dirty="0" smtClean="0">
                <a:solidFill>
                  <a:prstClr val="black"/>
                </a:solidFill>
                <a:latin typeface="Helvetica" panose="020B0604020202020204" pitchFamily="34" charset="0"/>
                <a:ea typeface="Times New Roman"/>
                <a:cs typeface="Helvetica" panose="020B0604020202020204" pitchFamily="34" charset="0"/>
              </a:rPr>
              <a:t>pour </a:t>
            </a:r>
            <a:r>
              <a:rPr lang="fr-FR" sz="2400" b="1" kern="0" cap="small" dirty="0">
                <a:solidFill>
                  <a:prstClr val="black"/>
                </a:solidFill>
                <a:latin typeface="Helvetica" panose="020B0604020202020204" pitchFamily="34" charset="0"/>
                <a:ea typeface="Times New Roman"/>
                <a:cs typeface="Helvetica" panose="020B0604020202020204" pitchFamily="34" charset="0"/>
              </a:rPr>
              <a:t>2025</a:t>
            </a:r>
            <a:br>
              <a:rPr lang="fr-FR" sz="2400" b="1" kern="0" cap="small" dirty="0">
                <a:solidFill>
                  <a:prstClr val="black"/>
                </a:solidFill>
                <a:latin typeface="Helvetica" panose="020B0604020202020204" pitchFamily="34" charset="0"/>
                <a:ea typeface="Times New Roman"/>
                <a:cs typeface="Helvetica" panose="020B0604020202020204" pitchFamily="34" charset="0"/>
              </a:rPr>
            </a:br>
            <a:r>
              <a:rPr lang="fr-FR" sz="2400" b="1" kern="0" cap="small" dirty="0" smtClean="0">
                <a:solidFill>
                  <a:prstClr val="black"/>
                </a:solidFill>
                <a:latin typeface="Helvetica" panose="020B0604020202020204" pitchFamily="34" charset="0"/>
                <a:ea typeface="Times New Roman"/>
                <a:cs typeface="Helvetica" panose="020B0604020202020204" pitchFamily="34" charset="0"/>
              </a:rPr>
              <a:t>investissements</a:t>
            </a:r>
            <a:endParaRPr lang="fr-FR" sz="2400" b="1" kern="0" cap="small" dirty="0">
              <a:solidFill>
                <a:prstClr val="black"/>
              </a:solidFill>
              <a:latin typeface="Helvetica" panose="020B0604020202020204" pitchFamily="34" charset="0"/>
              <a:ea typeface="Times New Roman"/>
              <a:cs typeface="Helvetica" panose="020B0604020202020204" pitchFamily="34" charset="0"/>
            </a:endParaRPr>
          </a:p>
        </p:txBody>
      </p:sp>
      <p:sp>
        <p:nvSpPr>
          <p:cNvPr id="46084" name="Rectangle 1"/>
          <p:cNvSpPr>
            <a:spLocks noChangeArrowheads="1"/>
          </p:cNvSpPr>
          <p:nvPr/>
        </p:nvSpPr>
        <p:spPr bwMode="auto">
          <a:xfrm>
            <a:off x="439738" y="6121400"/>
            <a:ext cx="7620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fr-FR" sz="1200" b="1" smtClean="0">
                <a:solidFill>
                  <a:srgbClr val="C00000"/>
                </a:solidFill>
                <a:latin typeface="Arial" charset="0"/>
                <a:ea typeface="ＭＳ Ｐゴシック" charset="0"/>
                <a:cs typeface="ＭＳ Ｐゴシック" charset="0"/>
              </a:rPr>
              <a:t>Cercle des transports : présentation du rapport </a:t>
            </a:r>
          </a:p>
        </p:txBody>
      </p:sp>
    </p:spTree>
    <p:extLst>
      <p:ext uri="{BB962C8B-B14F-4D97-AF65-F5344CB8AC3E}">
        <p14:creationId xmlns:p14="http://schemas.microsoft.com/office/powerpoint/2010/main" val="11681122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623729-055E-D64F-8B1F-49C1CEFBD483}" type="slidenum">
              <a:rPr lang="fr-FR" sz="1200">
                <a:solidFill>
                  <a:srgbClr val="000000"/>
                </a:solidFill>
              </a:rPr>
              <a:pPr/>
              <a:t>31</a:t>
            </a:fld>
            <a:endParaRPr lang="fr-FR" sz="1200">
              <a:solidFill>
                <a:srgbClr val="000000"/>
              </a:solidFill>
            </a:endParaRPr>
          </a:p>
        </p:txBody>
      </p:sp>
      <p:sp>
        <p:nvSpPr>
          <p:cNvPr id="47106" name="Rectangle 3"/>
          <p:cNvSpPr>
            <a:spLocks noChangeArrowheads="1"/>
          </p:cNvSpPr>
          <p:nvPr/>
        </p:nvSpPr>
        <p:spPr bwMode="auto">
          <a:xfrm>
            <a:off x="342900" y="1416050"/>
            <a:ext cx="85598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fr-FR" sz="2400" b="1" smtClean="0">
                <a:solidFill>
                  <a:srgbClr val="C00000"/>
                </a:solidFill>
                <a:latin typeface="Arial" charset="0"/>
                <a:ea typeface="ＭＳ Ｐゴシック" charset="0"/>
                <a:cs typeface="ＭＳ Ｐゴシック" charset="0"/>
              </a:rPr>
              <a:t>Les ressources 2025 (base 9 Mds€ en 2014) estimées</a:t>
            </a:r>
          </a:p>
          <a:p>
            <a:pPr defTabSz="914400" fontAlgn="base">
              <a:spcBef>
                <a:spcPts val="600"/>
              </a:spcBef>
              <a:spcAft>
                <a:spcPct val="0"/>
              </a:spcAft>
              <a:buFont typeface="Calibri" charset="0"/>
              <a:buAutoNum type="arabicPeriod"/>
            </a:pPr>
            <a:r>
              <a:rPr lang="fr-FR" sz="2400" b="1" smtClean="0">
                <a:solidFill>
                  <a:prstClr val="black"/>
                </a:solidFill>
                <a:latin typeface="Arial" charset="0"/>
                <a:ea typeface="ＭＳ Ｐゴシック" charset="0"/>
                <a:cs typeface="ＭＳ Ｐゴシック" charset="0"/>
              </a:rPr>
              <a:t>selon croissance PIB régional 1,6% / an :   + 2 Mds €</a:t>
            </a:r>
          </a:p>
          <a:p>
            <a:pPr defTabSz="914400" fontAlgn="base">
              <a:spcBef>
                <a:spcPts val="600"/>
              </a:spcBef>
              <a:spcAft>
                <a:spcPct val="0"/>
              </a:spcAft>
              <a:buFont typeface="Calibri" charset="0"/>
              <a:buAutoNum type="arabicPeriod"/>
            </a:pPr>
            <a:r>
              <a:rPr lang="fr-FR" sz="2400" b="1" smtClean="0">
                <a:solidFill>
                  <a:prstClr val="black"/>
                </a:solidFill>
                <a:latin typeface="Arial" charset="0"/>
                <a:ea typeface="ＭＳ Ｐゴシック" charset="0"/>
                <a:cs typeface="ＭＳ Ｐゴシック" charset="0"/>
              </a:rPr>
              <a:t>En cohérence avec les 3 postes de ressources</a:t>
            </a:r>
            <a:r>
              <a:rPr lang="fr-FR" sz="2400" b="1" i="1" smtClean="0">
                <a:solidFill>
                  <a:prstClr val="black"/>
                </a:solidFill>
                <a:latin typeface="Arial" charset="0"/>
                <a:ea typeface="ＭＳ Ｐゴシック" charset="0"/>
                <a:cs typeface="ＭＳ Ｐゴシック" charset="0"/>
              </a:rPr>
              <a:t> </a:t>
            </a:r>
            <a:r>
              <a:rPr lang="fr-FR" sz="2400" b="1" smtClean="0">
                <a:solidFill>
                  <a:prstClr val="black"/>
                </a:solidFill>
                <a:latin typeface="Arial" charset="0"/>
                <a:ea typeface="ＭＳ Ｐゴシック" charset="0"/>
                <a:cs typeface="ＭＳ Ｐゴシック" charset="0"/>
              </a:rPr>
              <a:t>:</a:t>
            </a:r>
          </a:p>
          <a:p>
            <a:pPr lvl="1" defTabSz="914400" fontAlgn="base">
              <a:spcBef>
                <a:spcPts val="600"/>
              </a:spcBef>
              <a:spcAft>
                <a:spcPct val="0"/>
              </a:spcAft>
              <a:buFont typeface="Courier New" charset="0"/>
              <a:buChar char="o"/>
            </a:pPr>
            <a:r>
              <a:rPr lang="fr-FR" sz="2000" b="1" smtClean="0">
                <a:solidFill>
                  <a:prstClr val="black"/>
                </a:solidFill>
                <a:latin typeface="Arial" charset="0"/>
                <a:ea typeface="ＭＳ Ｐゴシック" charset="0"/>
                <a:cs typeface="ＭＳ Ｐゴシック" charset="0"/>
              </a:rPr>
              <a:t>  recettes tarifaires</a:t>
            </a:r>
          </a:p>
          <a:p>
            <a:pPr lvl="1" defTabSz="914400" fontAlgn="base">
              <a:spcBef>
                <a:spcPts val="600"/>
              </a:spcBef>
              <a:spcAft>
                <a:spcPct val="0"/>
              </a:spcAft>
              <a:buFont typeface="Courier New" charset="0"/>
              <a:buChar char="o"/>
            </a:pPr>
            <a:r>
              <a:rPr lang="fr-FR" sz="2000" b="1" smtClean="0">
                <a:solidFill>
                  <a:prstClr val="black"/>
                </a:solidFill>
                <a:latin typeface="Arial" charset="0"/>
                <a:ea typeface="ＭＳ Ｐゴシック" charset="0"/>
                <a:cs typeface="ＭＳ Ｐゴシック" charset="0"/>
              </a:rPr>
              <a:t>  versement transport</a:t>
            </a:r>
          </a:p>
          <a:p>
            <a:pPr lvl="1" defTabSz="914400" fontAlgn="base">
              <a:spcBef>
                <a:spcPts val="600"/>
              </a:spcBef>
              <a:spcAft>
                <a:spcPct val="0"/>
              </a:spcAft>
              <a:buFont typeface="Courier New" charset="0"/>
              <a:buChar char="o"/>
            </a:pPr>
            <a:r>
              <a:rPr lang="fr-FR" sz="2000" b="1" smtClean="0">
                <a:solidFill>
                  <a:prstClr val="black"/>
                </a:solidFill>
                <a:latin typeface="Arial" charset="0"/>
                <a:ea typeface="ＭＳ Ｐゴシック" charset="0"/>
                <a:cs typeface="ＭＳ Ｐゴシック" charset="0"/>
              </a:rPr>
              <a:t>  contribution des collectivités</a:t>
            </a:r>
          </a:p>
          <a:p>
            <a:pPr defTabSz="914400" fontAlgn="base">
              <a:spcBef>
                <a:spcPts val="1200"/>
              </a:spcBef>
              <a:spcAft>
                <a:spcPct val="0"/>
              </a:spcAft>
            </a:pPr>
            <a:r>
              <a:rPr lang="fr-FR" sz="2400" b="1" smtClean="0">
                <a:solidFill>
                  <a:srgbClr val="C00000"/>
                </a:solidFill>
                <a:latin typeface="Arial" charset="0"/>
                <a:ea typeface="ＭＳ Ｐゴシック" charset="0"/>
                <a:cs typeface="ＭＳ Ｐゴシック" charset="0"/>
              </a:rPr>
              <a:t>Les besoins 2025</a:t>
            </a:r>
          </a:p>
          <a:p>
            <a:pPr defTabSz="914400" fontAlgn="base">
              <a:spcBef>
                <a:spcPts val="600"/>
              </a:spcBef>
              <a:spcAft>
                <a:spcPct val="0"/>
              </a:spcAft>
            </a:pPr>
            <a:r>
              <a:rPr lang="fr-FR" sz="2400" b="1" smtClean="0">
                <a:solidFill>
                  <a:prstClr val="black"/>
                </a:solidFill>
                <a:latin typeface="Arial" charset="0"/>
                <a:ea typeface="ＭＳ Ｐゴシック" charset="0"/>
                <a:cs typeface="ＭＳ Ｐゴシック" charset="0"/>
              </a:rPr>
              <a:t>1.   La « dérive du socle » :                                 1,3 Mds €</a:t>
            </a:r>
          </a:p>
          <a:p>
            <a:pPr defTabSz="914400" fontAlgn="base">
              <a:spcBef>
                <a:spcPts val="600"/>
              </a:spcBef>
              <a:spcAft>
                <a:spcPct val="0"/>
              </a:spcAft>
              <a:buFontTx/>
              <a:buAutoNum type="arabicPeriod" startAt="2"/>
            </a:pPr>
            <a:r>
              <a:rPr lang="fr-FR" sz="2400" b="1" smtClean="0">
                <a:solidFill>
                  <a:prstClr val="black"/>
                </a:solidFill>
                <a:latin typeface="Arial" charset="0"/>
                <a:ea typeface="ＭＳ Ｐゴシック" charset="0"/>
                <a:cs typeface="ＭＳ Ｐゴシック" charset="0"/>
              </a:rPr>
              <a:t>La marge de manœuvre (hypothèses):</a:t>
            </a:r>
            <a:endParaRPr lang="fr-FR" sz="2800" b="1" smtClean="0">
              <a:solidFill>
                <a:prstClr val="black"/>
              </a:solidFill>
              <a:latin typeface="Arial" charset="0"/>
              <a:ea typeface="ＭＳ Ｐゴシック" charset="0"/>
              <a:cs typeface="ＭＳ Ｐゴシック" charset="0"/>
            </a:endParaRPr>
          </a:p>
          <a:p>
            <a:pPr lvl="1" defTabSz="914400" fontAlgn="base">
              <a:spcBef>
                <a:spcPts val="600"/>
              </a:spcBef>
              <a:spcAft>
                <a:spcPct val="0"/>
              </a:spcAft>
              <a:buFont typeface="Arial" charset="0"/>
              <a:buChar char="•"/>
            </a:pPr>
            <a:r>
              <a:rPr lang="fr-FR" sz="2400" b="1" smtClean="0">
                <a:solidFill>
                  <a:prstClr val="black"/>
                </a:solidFill>
                <a:latin typeface="Arial" charset="0"/>
                <a:ea typeface="ＭＳ Ｐゴシック" charset="0"/>
                <a:cs typeface="ＭＳ Ｐゴシック" charset="0"/>
              </a:rPr>
              <a:t>Le renouvellement du matériel:               0,3 Mds €</a:t>
            </a:r>
          </a:p>
          <a:p>
            <a:pPr lvl="1" defTabSz="914400" fontAlgn="base">
              <a:spcBef>
                <a:spcPts val="600"/>
              </a:spcBef>
              <a:spcAft>
                <a:spcPct val="0"/>
              </a:spcAft>
              <a:buFont typeface="Arial" charset="0"/>
              <a:buChar char="•"/>
            </a:pPr>
            <a:r>
              <a:rPr lang="fr-FR" sz="2400" b="1" smtClean="0">
                <a:solidFill>
                  <a:prstClr val="black"/>
                </a:solidFill>
                <a:latin typeface="Arial" charset="0"/>
                <a:ea typeface="ＭＳ Ｐゴシック" charset="0"/>
                <a:cs typeface="ＭＳ Ｐゴシック" charset="0"/>
              </a:rPr>
              <a:t>Services nouveaux (dt infrastructures)  0,4 Mds €</a:t>
            </a:r>
          </a:p>
        </p:txBody>
      </p:sp>
      <p:sp>
        <p:nvSpPr>
          <p:cNvPr id="5" name="ZoneTexte 9"/>
          <p:cNvSpPr txBox="1">
            <a:spLocks noChangeArrowheads="1"/>
          </p:cNvSpPr>
          <p:nvPr/>
        </p:nvSpPr>
        <p:spPr>
          <a:xfrm>
            <a:off x="439738" y="293688"/>
            <a:ext cx="8229600" cy="919162"/>
          </a:xfrm>
          <a:prstGeom prst="roundRect">
            <a:avLst>
              <a:gd name="adj" fmla="val 16667"/>
            </a:avLst>
          </a:prstGeom>
          <a:solidFill>
            <a:schemeClr val="tx2">
              <a:lumMod val="40000"/>
              <a:lumOff val="60000"/>
            </a:schemeClr>
          </a:solidFill>
        </p:spPr>
        <p:txBody>
          <a:bodyPr>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defRPr/>
            </a:pPr>
            <a:r>
              <a:rPr lang="fr-FR" sz="2400" b="1" kern="0" cap="small" dirty="0">
                <a:solidFill>
                  <a:prstClr val="black"/>
                </a:solidFill>
                <a:latin typeface="Helvetica" panose="020B0604020202020204" pitchFamily="34" charset="0"/>
                <a:ea typeface="Times New Roman"/>
                <a:cs typeface="Helvetica" panose="020B0604020202020204" pitchFamily="34" charset="0"/>
              </a:rPr>
              <a:t>Un cadrage financier pour 2025</a:t>
            </a:r>
            <a:br>
              <a:rPr lang="fr-FR" sz="2400" b="1" kern="0" cap="small" dirty="0">
                <a:solidFill>
                  <a:prstClr val="black"/>
                </a:solidFill>
                <a:latin typeface="Helvetica" panose="020B0604020202020204" pitchFamily="34" charset="0"/>
                <a:ea typeface="Times New Roman"/>
                <a:cs typeface="Helvetica" panose="020B0604020202020204" pitchFamily="34" charset="0"/>
              </a:rPr>
            </a:br>
            <a:r>
              <a:rPr lang="fr-FR" sz="2400" b="1" kern="0" cap="small" dirty="0" smtClean="0">
                <a:solidFill>
                  <a:prstClr val="black"/>
                </a:solidFill>
                <a:latin typeface="Helvetica" panose="020B0604020202020204" pitchFamily="34" charset="0"/>
                <a:ea typeface="Times New Roman"/>
                <a:cs typeface="Helvetica" panose="020B0604020202020204" pitchFamily="34" charset="0"/>
              </a:rPr>
              <a:t>Fonctionnement</a:t>
            </a:r>
            <a:endParaRPr lang="fr-FR" sz="2400" b="1" kern="0" cap="small" dirty="0">
              <a:solidFill>
                <a:prstClr val="black"/>
              </a:solidFill>
              <a:latin typeface="Helvetica" panose="020B0604020202020204" pitchFamily="34" charset="0"/>
              <a:ea typeface="Times New Roman"/>
              <a:cs typeface="Helvetica" panose="020B0604020202020204" pitchFamily="34" charset="0"/>
            </a:endParaRPr>
          </a:p>
        </p:txBody>
      </p:sp>
      <p:sp>
        <p:nvSpPr>
          <p:cNvPr id="47108" name="Rectangle 1"/>
          <p:cNvSpPr>
            <a:spLocks noChangeArrowheads="1"/>
          </p:cNvSpPr>
          <p:nvPr/>
        </p:nvSpPr>
        <p:spPr bwMode="auto">
          <a:xfrm>
            <a:off x="439738" y="6327775"/>
            <a:ext cx="7815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fr-FR" sz="1200" b="1" smtClean="0">
                <a:solidFill>
                  <a:srgbClr val="C00000"/>
                </a:solidFill>
                <a:latin typeface="Arial" charset="0"/>
                <a:ea typeface="ＭＳ Ｐゴシック" charset="0"/>
                <a:cs typeface="ＭＳ Ｐゴシック" charset="0"/>
              </a:rPr>
              <a:t>Cercle des transports : présentation du rapport </a:t>
            </a:r>
          </a:p>
        </p:txBody>
      </p:sp>
    </p:spTree>
    <p:extLst>
      <p:ext uri="{BB962C8B-B14F-4D97-AF65-F5344CB8AC3E}">
        <p14:creationId xmlns:p14="http://schemas.microsoft.com/office/powerpoint/2010/main" val="26389811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387" y="193238"/>
            <a:ext cx="8229600" cy="1125452"/>
          </a:xfrm>
        </p:spPr>
        <p:txBody>
          <a:bodyPr>
            <a:noAutofit/>
          </a:bodyPr>
          <a:lstStyle/>
          <a:p>
            <a:pPr algn="l"/>
            <a:r>
              <a:rPr lang="fr-FR" sz="2800" b="1" dirty="0" smtClean="0">
                <a:solidFill>
                  <a:srgbClr val="1C6797"/>
                </a:solidFill>
                <a:latin typeface="Arial"/>
                <a:cs typeface="Arial"/>
              </a:rPr>
              <a:t>UN RÉSEAU DE TRANSPORT PUISSANT</a:t>
            </a:r>
            <a:br>
              <a:rPr lang="fr-FR" sz="2800" b="1" dirty="0" smtClean="0">
                <a:solidFill>
                  <a:srgbClr val="1C6797"/>
                </a:solidFill>
                <a:latin typeface="Arial"/>
                <a:cs typeface="Arial"/>
              </a:rPr>
            </a:br>
            <a:endParaRPr lang="fr-FR" sz="2800" b="1" dirty="0">
              <a:solidFill>
                <a:srgbClr val="1C6797"/>
              </a:solidFill>
              <a:latin typeface="Arial"/>
              <a:cs typeface="Arial"/>
            </a:endParaRPr>
          </a:p>
        </p:txBody>
      </p:sp>
      <p:pic>
        <p:nvPicPr>
          <p:cNvPr id="8" name="Espace réservé du contenu 5"/>
          <p:cNvPicPr>
            <a:picLocks noGrp="1" noChangeAspect="1"/>
          </p:cNvPicPr>
          <p:nvPr>
            <p:ph idx="1"/>
          </p:nvPr>
        </p:nvPicPr>
        <p:blipFill rotWithShape="1">
          <a:blip r:embed="rId2">
            <a:extLst>
              <a:ext uri="{28A0092B-C50C-407E-A947-70E740481C1C}">
                <a14:useLocalDpi xmlns:a14="http://schemas.microsoft.com/office/drawing/2010/main" val="0"/>
              </a:ext>
            </a:extLst>
          </a:blip>
          <a:srcRect l="40464" t="72493"/>
          <a:stretch/>
        </p:blipFill>
        <p:spPr>
          <a:xfrm>
            <a:off x="4797467" y="4553450"/>
            <a:ext cx="3791644" cy="1844208"/>
          </a:xfrm>
        </p:spPr>
      </p:pic>
      <p:grpSp>
        <p:nvGrpSpPr>
          <p:cNvPr id="22" name="Grouper 21"/>
          <p:cNvGrpSpPr/>
          <p:nvPr/>
        </p:nvGrpSpPr>
        <p:grpSpPr>
          <a:xfrm>
            <a:off x="450973" y="1221489"/>
            <a:ext cx="3922477" cy="2832673"/>
            <a:chOff x="450973" y="1221489"/>
            <a:chExt cx="3922477" cy="2832673"/>
          </a:xfrm>
        </p:grpSpPr>
        <p:pic>
          <p:nvPicPr>
            <p:cNvPr id="10" name="Image 9"/>
            <p:cNvPicPr>
              <a:picLocks noChangeAspect="1"/>
            </p:cNvPicPr>
            <p:nvPr/>
          </p:nvPicPr>
          <p:blipFill>
            <a:blip r:embed="rId3">
              <a:duotone>
                <a:schemeClr val="accent5">
                  <a:shade val="45000"/>
                  <a:satMod val="135000"/>
                </a:schemeClr>
                <a:prstClr val="white"/>
              </a:duotone>
            </a:blip>
            <a:stretch>
              <a:fillRect/>
            </a:stretch>
          </p:blipFill>
          <p:spPr>
            <a:xfrm>
              <a:off x="998537" y="1221489"/>
              <a:ext cx="1624776" cy="1677188"/>
            </a:xfrm>
            <a:prstGeom prst="rect">
              <a:avLst/>
            </a:prstGeom>
          </p:spPr>
        </p:pic>
        <p:sp>
          <p:nvSpPr>
            <p:cNvPr id="14" name="ZoneTexte 13"/>
            <p:cNvSpPr txBox="1"/>
            <p:nvPr/>
          </p:nvSpPr>
          <p:spPr>
            <a:xfrm>
              <a:off x="450973" y="2915389"/>
              <a:ext cx="3922477" cy="1138773"/>
            </a:xfrm>
            <a:prstGeom prst="rect">
              <a:avLst/>
            </a:prstGeom>
            <a:noFill/>
          </p:spPr>
          <p:txBody>
            <a:bodyPr wrap="square" rtlCol="0">
              <a:spAutoFit/>
            </a:bodyPr>
            <a:lstStyle/>
            <a:p>
              <a:r>
                <a:rPr lang="fr-FR" sz="2400" b="1" dirty="0" smtClean="0">
                  <a:latin typeface="Arial"/>
                  <a:cs typeface="Arial"/>
                </a:rPr>
                <a:t>QUALITÉ DU RÉSEAU :</a:t>
              </a:r>
            </a:p>
            <a:p>
              <a:r>
                <a:rPr lang="fr-FR" sz="2200" dirty="0" smtClean="0">
                  <a:latin typeface="Arial"/>
                  <a:cs typeface="Arial"/>
                </a:rPr>
                <a:t>Paris est juste derrière Londres et Toronto</a:t>
              </a:r>
              <a:endParaRPr lang="fr-FR" sz="2400" dirty="0">
                <a:latin typeface="Arial"/>
                <a:cs typeface="Arial"/>
              </a:endParaRPr>
            </a:p>
          </p:txBody>
        </p:sp>
      </p:grpSp>
      <p:grpSp>
        <p:nvGrpSpPr>
          <p:cNvPr id="24" name="Grouper 23"/>
          <p:cNvGrpSpPr/>
          <p:nvPr/>
        </p:nvGrpSpPr>
        <p:grpSpPr>
          <a:xfrm>
            <a:off x="4107303" y="530333"/>
            <a:ext cx="5085540" cy="3868269"/>
            <a:chOff x="4107303" y="530333"/>
            <a:chExt cx="5085540" cy="3868269"/>
          </a:xfrm>
        </p:grpSpPr>
        <p:sp>
          <p:nvSpPr>
            <p:cNvPr id="9" name="ZoneTexte 8"/>
            <p:cNvSpPr txBox="1"/>
            <p:nvPr/>
          </p:nvSpPr>
          <p:spPr>
            <a:xfrm>
              <a:off x="5057386" y="2921274"/>
              <a:ext cx="4086613" cy="1477328"/>
            </a:xfrm>
            <a:prstGeom prst="rect">
              <a:avLst/>
            </a:prstGeom>
            <a:noFill/>
          </p:spPr>
          <p:txBody>
            <a:bodyPr wrap="square" rtlCol="0">
              <a:spAutoFit/>
            </a:bodyPr>
            <a:lstStyle/>
            <a:p>
              <a:r>
                <a:rPr lang="fr-FR" sz="2400" b="1" dirty="0" smtClean="0">
                  <a:latin typeface="Arial"/>
                  <a:cs typeface="Arial"/>
                </a:rPr>
                <a:t>5 M DE VOYAGEURS</a:t>
              </a:r>
            </a:p>
            <a:p>
              <a:r>
                <a:rPr lang="fr-FR" sz="2200" dirty="0" smtClean="0">
                  <a:latin typeface="Arial"/>
                  <a:cs typeface="Arial"/>
                </a:rPr>
                <a:t>40% des Franciliens l’empruntent pour leur trajet domicile-travail</a:t>
              </a:r>
              <a:endParaRPr lang="fr-FR" sz="2200" dirty="0">
                <a:latin typeface="Arial"/>
                <a:cs typeface="Arial"/>
              </a:endParaRPr>
            </a:p>
          </p:txBody>
        </p:sp>
        <p:grpSp>
          <p:nvGrpSpPr>
            <p:cNvPr id="23" name="Grouper 22"/>
            <p:cNvGrpSpPr/>
            <p:nvPr/>
          </p:nvGrpSpPr>
          <p:grpSpPr>
            <a:xfrm>
              <a:off x="4107303" y="530333"/>
              <a:ext cx="5085540" cy="2747067"/>
              <a:chOff x="4107303" y="530333"/>
              <a:chExt cx="5085540" cy="2747067"/>
            </a:xfrm>
          </p:grpSpPr>
          <p:pic>
            <p:nvPicPr>
              <p:cNvPr id="3" name="Image 2" descr="SNC_Illu_Personnage_2-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303" y="530333"/>
                <a:ext cx="2730787" cy="2730787"/>
              </a:xfrm>
              <a:prstGeom prst="rect">
                <a:avLst/>
              </a:prstGeom>
            </p:spPr>
          </p:pic>
          <p:pic>
            <p:nvPicPr>
              <p:cNvPr id="15" name="Image 14" descr="SNC_Illu_Personnage_2-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2792" y="530333"/>
                <a:ext cx="2730787" cy="2730787"/>
              </a:xfrm>
              <a:prstGeom prst="rect">
                <a:avLst/>
              </a:prstGeom>
            </p:spPr>
          </p:pic>
          <p:pic>
            <p:nvPicPr>
              <p:cNvPr id="16" name="Image 15" descr="SNC_Illu_Personnage_2-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6471" y="530333"/>
                <a:ext cx="2730787" cy="2730787"/>
              </a:xfrm>
              <a:prstGeom prst="rect">
                <a:avLst/>
              </a:prstGeom>
            </p:spPr>
          </p:pic>
          <p:pic>
            <p:nvPicPr>
              <p:cNvPr id="17" name="Image 16" descr="SNC_Illu_Personnage_2-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8324" y="546613"/>
                <a:ext cx="2730787" cy="2730787"/>
              </a:xfrm>
              <a:prstGeom prst="rect">
                <a:avLst/>
              </a:prstGeom>
            </p:spPr>
          </p:pic>
          <p:pic>
            <p:nvPicPr>
              <p:cNvPr id="18" name="Image 17" descr="SNC_Illu_Personnage_2-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056" y="546613"/>
                <a:ext cx="2730787" cy="2730787"/>
              </a:xfrm>
              <a:prstGeom prst="rect">
                <a:avLst/>
              </a:prstGeom>
            </p:spPr>
          </p:pic>
        </p:grpSp>
      </p:grpSp>
      <p:sp>
        <p:nvSpPr>
          <p:cNvPr id="20" name="ZoneTexte 19"/>
          <p:cNvSpPr txBox="1"/>
          <p:nvPr/>
        </p:nvSpPr>
        <p:spPr>
          <a:xfrm>
            <a:off x="7391722" y="5307319"/>
            <a:ext cx="184666" cy="369332"/>
          </a:xfrm>
          <a:prstGeom prst="rect">
            <a:avLst/>
          </a:prstGeom>
          <a:noFill/>
        </p:spPr>
        <p:txBody>
          <a:bodyPr wrap="none" rtlCol="0">
            <a:spAutoFit/>
          </a:bodyPr>
          <a:lstStyle/>
          <a:p>
            <a:endParaRPr lang="fr-FR" dirty="0"/>
          </a:p>
        </p:txBody>
      </p:sp>
      <p:sp>
        <p:nvSpPr>
          <p:cNvPr id="21" name="ZoneTexte 20"/>
          <p:cNvSpPr txBox="1"/>
          <p:nvPr/>
        </p:nvSpPr>
        <p:spPr>
          <a:xfrm>
            <a:off x="434692" y="4537878"/>
            <a:ext cx="4454013" cy="1200328"/>
          </a:xfrm>
          <a:prstGeom prst="rect">
            <a:avLst/>
          </a:prstGeom>
          <a:noFill/>
        </p:spPr>
        <p:txBody>
          <a:bodyPr wrap="square" rtlCol="0">
            <a:spAutoFit/>
          </a:bodyPr>
          <a:lstStyle/>
          <a:p>
            <a:r>
              <a:rPr lang="fr-FR" sz="2400" dirty="0" smtClean="0">
                <a:latin typeface="Arial"/>
                <a:cs typeface="Arial"/>
              </a:rPr>
              <a:t>UNE OFFRE FERROVIAIRE</a:t>
            </a:r>
          </a:p>
          <a:p>
            <a:r>
              <a:rPr lang="fr-FR" sz="2400" b="1" dirty="0" smtClean="0">
                <a:latin typeface="Arial"/>
                <a:cs typeface="Arial"/>
              </a:rPr>
              <a:t>ÉQUIVALENTE À CELLE </a:t>
            </a:r>
          </a:p>
          <a:p>
            <a:r>
              <a:rPr lang="fr-FR" sz="2400" b="1" dirty="0" smtClean="0">
                <a:latin typeface="Arial"/>
                <a:cs typeface="Arial"/>
              </a:rPr>
              <a:t>DU GRAND LONDRES</a:t>
            </a:r>
          </a:p>
        </p:txBody>
      </p:sp>
      <p:sp>
        <p:nvSpPr>
          <p:cNvPr id="19" name="Espace réservé du numéro de diapositive 3"/>
          <p:cNvSpPr txBox="1">
            <a:spLocks/>
          </p:cNvSpPr>
          <p:nvPr/>
        </p:nvSpPr>
        <p:spPr>
          <a:xfrm>
            <a:off x="8347075" y="648338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037D60-60A3-5C42-9631-1F35AF3B465B}" type="slidenum">
              <a:rPr lang="fr-FR" sz="1200" smtClean="0">
                <a:latin typeface="Arial"/>
                <a:cs typeface="Arial"/>
              </a:rPr>
              <a:pPr/>
              <a:t>4</a:t>
            </a:fld>
            <a:endParaRPr lang="fr-FR" sz="1200">
              <a:latin typeface="Arial"/>
              <a:cs typeface="Arial"/>
            </a:endParaRPr>
          </a:p>
        </p:txBody>
      </p:sp>
    </p:spTree>
    <p:extLst>
      <p:ext uri="{BB962C8B-B14F-4D97-AF65-F5344CB8AC3E}">
        <p14:creationId xmlns:p14="http://schemas.microsoft.com/office/powerpoint/2010/main" val="2823838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387" y="193238"/>
            <a:ext cx="8229600" cy="1125452"/>
          </a:xfrm>
        </p:spPr>
        <p:txBody>
          <a:bodyPr>
            <a:noAutofit/>
          </a:bodyPr>
          <a:lstStyle/>
          <a:p>
            <a:pPr algn="l"/>
            <a:r>
              <a:rPr lang="fr-FR" sz="2800" b="1" dirty="0" smtClean="0">
                <a:solidFill>
                  <a:srgbClr val="1C6797"/>
                </a:solidFill>
                <a:latin typeface="Arial"/>
                <a:cs typeface="Arial"/>
              </a:rPr>
              <a:t>...MAIS UN RÉSEAU FRAGILE</a:t>
            </a:r>
            <a:endParaRPr lang="fr-FR" sz="2800" b="1" dirty="0">
              <a:solidFill>
                <a:srgbClr val="1C6797"/>
              </a:solidFill>
              <a:latin typeface="Arial"/>
              <a:cs typeface="Arial"/>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2" y="1156527"/>
            <a:ext cx="6988175" cy="52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3"/>
          <p:cNvSpPr txBox="1">
            <a:spLocks/>
          </p:cNvSpPr>
          <p:nvPr/>
        </p:nvSpPr>
        <p:spPr>
          <a:xfrm>
            <a:off x="8347075" y="648338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037D60-60A3-5C42-9631-1F35AF3B465B}" type="slidenum">
              <a:rPr lang="fr-FR" sz="1200" smtClean="0">
                <a:latin typeface="Arial"/>
                <a:cs typeface="Arial"/>
              </a:rPr>
              <a:pPr/>
              <a:t>5</a:t>
            </a:fld>
            <a:endParaRPr lang="fr-FR" sz="1200">
              <a:latin typeface="Arial"/>
              <a:cs typeface="Arial"/>
            </a:endParaRPr>
          </a:p>
        </p:txBody>
      </p:sp>
    </p:spTree>
    <p:extLst>
      <p:ext uri="{BB962C8B-B14F-4D97-AF65-F5344CB8AC3E}">
        <p14:creationId xmlns:p14="http://schemas.microsoft.com/office/powerpoint/2010/main" val="16858826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251" y="146521"/>
            <a:ext cx="8905886" cy="6560888"/>
          </a:xfrm>
          <a:prstGeom prst="rect">
            <a:avLst/>
          </a:prstGeom>
          <a:solidFill>
            <a:srgbClr val="1C67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744085" y="1548787"/>
            <a:ext cx="7772400" cy="2409825"/>
          </a:xfrm>
        </p:spPr>
        <p:txBody>
          <a:bodyPr>
            <a:noAutofit/>
          </a:bodyPr>
          <a:lstStyle/>
          <a:p>
            <a:pPr algn="l"/>
            <a:r>
              <a:rPr lang="fr-FR" sz="4000" dirty="0" smtClean="0">
                <a:solidFill>
                  <a:schemeClr val="bg1"/>
                </a:solidFill>
                <a:latin typeface="Arial"/>
                <a:cs typeface="Arial"/>
              </a:rPr>
              <a:t>TROIS</a:t>
            </a:r>
            <a:br>
              <a:rPr lang="fr-FR" sz="4000" dirty="0" smtClean="0">
                <a:solidFill>
                  <a:schemeClr val="bg1"/>
                </a:solidFill>
                <a:latin typeface="Arial"/>
                <a:cs typeface="Arial"/>
              </a:rPr>
            </a:br>
            <a:r>
              <a:rPr lang="fr-FR" sz="4000" dirty="0" smtClean="0">
                <a:solidFill>
                  <a:schemeClr val="bg1"/>
                </a:solidFill>
                <a:latin typeface="Arial"/>
                <a:cs typeface="Arial"/>
              </a:rPr>
              <a:t>QUESTIONS</a:t>
            </a:r>
            <a:endParaRPr lang="fr-FR" sz="2000" dirty="0">
              <a:solidFill>
                <a:schemeClr val="bg1"/>
              </a:solidFill>
              <a:latin typeface="Arial"/>
              <a:cs typeface="Arial"/>
            </a:endParaRPr>
          </a:p>
        </p:txBody>
      </p:sp>
    </p:spTree>
    <p:extLst>
      <p:ext uri="{BB962C8B-B14F-4D97-AF65-F5344CB8AC3E}">
        <p14:creationId xmlns:p14="http://schemas.microsoft.com/office/powerpoint/2010/main" val="29507530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387" y="193238"/>
            <a:ext cx="9148782" cy="1125452"/>
          </a:xfrm>
        </p:spPr>
        <p:txBody>
          <a:bodyPr>
            <a:noAutofit/>
          </a:bodyPr>
          <a:lstStyle/>
          <a:p>
            <a:pPr algn="l"/>
            <a:r>
              <a:rPr lang="fr-FR" sz="2800" b="1" dirty="0" smtClean="0">
                <a:solidFill>
                  <a:srgbClr val="1C6797"/>
                </a:solidFill>
                <a:latin typeface="Arial"/>
                <a:cs typeface="Arial"/>
              </a:rPr>
              <a:t>LES INVESTISSEMENTS PRÉVUS NE MINIMISENT-ILS PAS LES BESOINS DES LIGNES EXISTANTES ?</a:t>
            </a:r>
            <a:endParaRPr lang="fr-FR" sz="2800" b="1" dirty="0">
              <a:solidFill>
                <a:srgbClr val="1C6797"/>
              </a:solidFill>
              <a:latin typeface="Arial"/>
              <a:cs typeface="Arial"/>
            </a:endParaRPr>
          </a:p>
        </p:txBody>
      </p:sp>
      <p:sp>
        <p:nvSpPr>
          <p:cNvPr id="6" name="Rectangle 5"/>
          <p:cNvSpPr/>
          <p:nvPr/>
        </p:nvSpPr>
        <p:spPr>
          <a:xfrm>
            <a:off x="5977356" y="5098690"/>
            <a:ext cx="2580518" cy="540000"/>
          </a:xfrm>
          <a:prstGeom prst="rect">
            <a:avLst/>
          </a:prstGeom>
          <a:solidFill>
            <a:srgbClr val="1C67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3159992" y="3775586"/>
            <a:ext cx="2580518" cy="1871999"/>
          </a:xfrm>
          <a:prstGeom prst="rect">
            <a:avLst/>
          </a:prstGeom>
          <a:solidFill>
            <a:srgbClr val="1F87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514350" y="1318690"/>
            <a:ext cx="2580518" cy="4320000"/>
          </a:xfrm>
          <a:prstGeom prst="rect">
            <a:avLst/>
          </a:prstGeom>
          <a:solidFill>
            <a:srgbClr val="1C67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3296805" y="4033354"/>
            <a:ext cx="2320253" cy="1323439"/>
          </a:xfrm>
          <a:prstGeom prst="rect">
            <a:avLst/>
          </a:prstGeom>
          <a:noFill/>
        </p:spPr>
        <p:txBody>
          <a:bodyPr wrap="square" rtlCol="0">
            <a:spAutoFit/>
          </a:bodyPr>
          <a:lstStyle/>
          <a:p>
            <a:r>
              <a:rPr lang="fr-FR" sz="1600" b="1" dirty="0" smtClean="0">
                <a:latin typeface="Arial"/>
                <a:cs typeface="Arial"/>
              </a:rPr>
              <a:t>LIGNES 11,14, </a:t>
            </a:r>
            <a:r>
              <a:rPr lang="fr-FR" sz="1600" b="1" dirty="0">
                <a:latin typeface="Arial"/>
                <a:cs typeface="Arial"/>
              </a:rPr>
              <a:t>EOLE, TRAM </a:t>
            </a:r>
            <a:r>
              <a:rPr lang="fr-FR" sz="1600" b="1" dirty="0" smtClean="0">
                <a:latin typeface="Arial"/>
                <a:cs typeface="Arial"/>
              </a:rPr>
              <a:t>TRAINS, </a:t>
            </a:r>
            <a:r>
              <a:rPr lang="fr-FR" sz="1600" b="1" dirty="0">
                <a:latin typeface="Arial"/>
                <a:cs typeface="Arial"/>
              </a:rPr>
              <a:t>BHNS</a:t>
            </a:r>
          </a:p>
          <a:p>
            <a:r>
              <a:rPr lang="fr-FR" sz="2400" b="1" dirty="0" smtClean="0">
                <a:solidFill>
                  <a:schemeClr val="bg1"/>
                </a:solidFill>
                <a:latin typeface="Arial"/>
                <a:cs typeface="Arial"/>
              </a:rPr>
              <a:t>15,5 MILLIARDS </a:t>
            </a:r>
          </a:p>
        </p:txBody>
      </p:sp>
      <p:sp>
        <p:nvSpPr>
          <p:cNvPr id="10" name="ZoneTexte 9"/>
          <p:cNvSpPr txBox="1"/>
          <p:nvPr/>
        </p:nvSpPr>
        <p:spPr>
          <a:xfrm>
            <a:off x="644598" y="1607704"/>
            <a:ext cx="2320253" cy="1846659"/>
          </a:xfrm>
          <a:prstGeom prst="rect">
            <a:avLst/>
          </a:prstGeom>
          <a:noFill/>
        </p:spPr>
        <p:txBody>
          <a:bodyPr wrap="square" rtlCol="0">
            <a:spAutoFit/>
          </a:bodyPr>
          <a:lstStyle/>
          <a:p>
            <a:endParaRPr lang="fr-FR" dirty="0">
              <a:latin typeface="Arial"/>
              <a:cs typeface="Arial"/>
            </a:endParaRPr>
          </a:p>
          <a:p>
            <a:r>
              <a:rPr lang="fr-FR" sz="2400" b="1" dirty="0" smtClean="0">
                <a:solidFill>
                  <a:srgbClr val="000000"/>
                </a:solidFill>
                <a:latin typeface="Arial"/>
                <a:cs typeface="Arial"/>
              </a:rPr>
              <a:t>GRAND PARIS </a:t>
            </a:r>
            <a:br>
              <a:rPr lang="fr-FR" sz="2400" b="1" dirty="0" smtClean="0">
                <a:solidFill>
                  <a:srgbClr val="000000"/>
                </a:solidFill>
                <a:latin typeface="Arial"/>
                <a:cs typeface="Arial"/>
              </a:rPr>
            </a:br>
            <a:r>
              <a:rPr lang="fr-FR" sz="2400" b="1" dirty="0" smtClean="0">
                <a:solidFill>
                  <a:srgbClr val="000000"/>
                </a:solidFill>
                <a:latin typeface="Arial"/>
                <a:cs typeface="Arial"/>
              </a:rPr>
              <a:t>EXPRESS</a:t>
            </a:r>
          </a:p>
          <a:p>
            <a:endParaRPr lang="fr-FR" sz="2400" b="1" dirty="0" smtClean="0">
              <a:solidFill>
                <a:schemeClr val="bg1"/>
              </a:solidFill>
              <a:latin typeface="Arial"/>
              <a:cs typeface="Arial"/>
            </a:endParaRPr>
          </a:p>
          <a:p>
            <a:r>
              <a:rPr lang="fr-FR" sz="2400" b="1" dirty="0" smtClean="0">
                <a:solidFill>
                  <a:schemeClr val="bg1"/>
                </a:solidFill>
                <a:latin typeface="Arial"/>
                <a:cs typeface="Arial"/>
              </a:rPr>
              <a:t>37 MILLIARDS </a:t>
            </a:r>
          </a:p>
        </p:txBody>
      </p:sp>
      <p:sp>
        <p:nvSpPr>
          <p:cNvPr id="11" name="ZoneTexte 10"/>
          <p:cNvSpPr txBox="1"/>
          <p:nvPr/>
        </p:nvSpPr>
        <p:spPr>
          <a:xfrm>
            <a:off x="6106048" y="4859175"/>
            <a:ext cx="2555620" cy="738664"/>
          </a:xfrm>
          <a:prstGeom prst="rect">
            <a:avLst/>
          </a:prstGeom>
          <a:noFill/>
        </p:spPr>
        <p:txBody>
          <a:bodyPr wrap="square" rtlCol="0">
            <a:spAutoFit/>
          </a:bodyPr>
          <a:lstStyle/>
          <a:p>
            <a:endParaRPr lang="fr-FR" dirty="0">
              <a:latin typeface="Arial"/>
              <a:cs typeface="Arial"/>
            </a:endParaRPr>
          </a:p>
          <a:p>
            <a:r>
              <a:rPr lang="fr-FR" sz="2400" b="1" dirty="0" smtClean="0">
                <a:solidFill>
                  <a:schemeClr val="bg1"/>
                </a:solidFill>
                <a:latin typeface="Arial"/>
                <a:cs typeface="Arial"/>
              </a:rPr>
              <a:t>4,7 MILLIARDS </a:t>
            </a:r>
          </a:p>
        </p:txBody>
      </p:sp>
      <p:sp>
        <p:nvSpPr>
          <p:cNvPr id="12" name="ZoneTexte 11"/>
          <p:cNvSpPr txBox="1"/>
          <p:nvPr/>
        </p:nvSpPr>
        <p:spPr>
          <a:xfrm>
            <a:off x="514350" y="5647585"/>
            <a:ext cx="2320253" cy="830997"/>
          </a:xfrm>
          <a:prstGeom prst="rect">
            <a:avLst/>
          </a:prstGeom>
          <a:noFill/>
        </p:spPr>
        <p:txBody>
          <a:bodyPr wrap="square" rtlCol="0">
            <a:spAutoFit/>
          </a:bodyPr>
          <a:lstStyle/>
          <a:p>
            <a:r>
              <a:rPr lang="fr-FR" sz="1600" dirty="0">
                <a:latin typeface="Arial"/>
                <a:cs typeface="Arial"/>
              </a:rPr>
              <a:t>(dépassements prévisibles de 9Mds inclus)</a:t>
            </a:r>
          </a:p>
        </p:txBody>
      </p:sp>
      <p:sp>
        <p:nvSpPr>
          <p:cNvPr id="13" name="Rectangle 12"/>
          <p:cNvSpPr/>
          <p:nvPr/>
        </p:nvSpPr>
        <p:spPr>
          <a:xfrm>
            <a:off x="3159992" y="5646519"/>
            <a:ext cx="2580518" cy="1077218"/>
          </a:xfrm>
          <a:prstGeom prst="rect">
            <a:avLst/>
          </a:prstGeom>
        </p:spPr>
        <p:txBody>
          <a:bodyPr wrap="square">
            <a:spAutoFit/>
          </a:bodyPr>
          <a:lstStyle/>
          <a:p>
            <a:r>
              <a:rPr lang="fr-FR" sz="1600" dirty="0" smtClean="0">
                <a:latin typeface="Arial"/>
                <a:cs typeface="Arial"/>
              </a:rPr>
              <a:t>(</a:t>
            </a:r>
            <a:r>
              <a:rPr lang="fr-FR" sz="1600" dirty="0">
                <a:latin typeface="Arial"/>
                <a:cs typeface="Arial"/>
              </a:rPr>
              <a:t>dépassements prévisibles de 3Mds inclus)</a:t>
            </a:r>
          </a:p>
          <a:p>
            <a:endParaRPr lang="fr-FR" sz="1600" dirty="0">
              <a:latin typeface="Arial"/>
              <a:cs typeface="Arial"/>
            </a:endParaRPr>
          </a:p>
        </p:txBody>
      </p:sp>
      <p:sp>
        <p:nvSpPr>
          <p:cNvPr id="14" name="Rectangle 13"/>
          <p:cNvSpPr/>
          <p:nvPr/>
        </p:nvSpPr>
        <p:spPr>
          <a:xfrm>
            <a:off x="5977356" y="4327466"/>
            <a:ext cx="3166644" cy="738664"/>
          </a:xfrm>
          <a:prstGeom prst="rect">
            <a:avLst/>
          </a:prstGeom>
        </p:spPr>
        <p:txBody>
          <a:bodyPr wrap="square">
            <a:spAutoFit/>
          </a:bodyPr>
          <a:lstStyle/>
          <a:p>
            <a:r>
              <a:rPr lang="fr-FR" sz="1400" b="1" dirty="0" smtClean="0">
                <a:latin typeface="Arial"/>
                <a:cs typeface="Arial"/>
              </a:rPr>
              <a:t>MODERNISATION DES RER</a:t>
            </a:r>
          </a:p>
          <a:p>
            <a:r>
              <a:rPr lang="fr-FR" sz="1400" b="1" dirty="0" smtClean="0">
                <a:latin typeface="Arial"/>
                <a:cs typeface="Arial"/>
              </a:rPr>
              <a:t>SCHÉMAS DIRECTEURS </a:t>
            </a:r>
          </a:p>
          <a:p>
            <a:r>
              <a:rPr lang="fr-FR" sz="1400" b="1" dirty="0" smtClean="0">
                <a:latin typeface="Arial"/>
                <a:cs typeface="Arial"/>
              </a:rPr>
              <a:t>ET TRAVAUX D’INFRA</a:t>
            </a:r>
            <a:endParaRPr lang="fr-FR" sz="1400" b="1" dirty="0">
              <a:latin typeface="Arial"/>
              <a:cs typeface="Arial"/>
            </a:endParaRPr>
          </a:p>
        </p:txBody>
      </p:sp>
      <p:sp>
        <p:nvSpPr>
          <p:cNvPr id="15" name="Rectangle 14"/>
          <p:cNvSpPr/>
          <p:nvPr/>
        </p:nvSpPr>
        <p:spPr>
          <a:xfrm>
            <a:off x="6122329" y="5645999"/>
            <a:ext cx="2229991" cy="830997"/>
          </a:xfrm>
          <a:prstGeom prst="rect">
            <a:avLst/>
          </a:prstGeom>
        </p:spPr>
        <p:txBody>
          <a:bodyPr wrap="square">
            <a:spAutoFit/>
          </a:bodyPr>
          <a:lstStyle/>
          <a:p>
            <a:r>
              <a:rPr lang="fr-FR" sz="1600" dirty="0">
                <a:latin typeface="Arial"/>
                <a:cs typeface="Arial"/>
              </a:rPr>
              <a:t>(dépassements prévisibles de 2Mds inclus)</a:t>
            </a:r>
          </a:p>
        </p:txBody>
      </p:sp>
      <p:sp>
        <p:nvSpPr>
          <p:cNvPr id="16" name="Espace réservé du numéro de diapositive 3"/>
          <p:cNvSpPr txBox="1">
            <a:spLocks/>
          </p:cNvSpPr>
          <p:nvPr/>
        </p:nvSpPr>
        <p:spPr>
          <a:xfrm>
            <a:off x="8347075" y="648338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037D60-60A3-5C42-9631-1F35AF3B465B}" type="slidenum">
              <a:rPr lang="fr-FR" sz="1200" smtClean="0">
                <a:latin typeface="Arial"/>
                <a:cs typeface="Arial"/>
              </a:rPr>
              <a:pPr/>
              <a:t>7</a:t>
            </a:fld>
            <a:endParaRPr lang="fr-FR" sz="1200">
              <a:latin typeface="Arial"/>
              <a:cs typeface="Arial"/>
            </a:endParaRPr>
          </a:p>
        </p:txBody>
      </p:sp>
    </p:spTree>
    <p:extLst>
      <p:ext uri="{BB962C8B-B14F-4D97-AF65-F5344CB8AC3E}">
        <p14:creationId xmlns:p14="http://schemas.microsoft.com/office/powerpoint/2010/main" val="41656198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4387" y="198438"/>
            <a:ext cx="8229600" cy="1094205"/>
          </a:xfrm>
        </p:spPr>
        <p:txBody>
          <a:bodyPr>
            <a:noAutofit/>
          </a:bodyPr>
          <a:lstStyle/>
          <a:p>
            <a:pPr algn="l"/>
            <a:r>
              <a:rPr lang="fr-FR" sz="2800" b="1" dirty="0" smtClean="0">
                <a:solidFill>
                  <a:srgbClr val="1C6797"/>
                </a:solidFill>
                <a:latin typeface="Arial"/>
                <a:cs typeface="Arial"/>
              </a:rPr>
              <a:t>LE GRAND PARIS EXPRESS EST UTILE.</a:t>
            </a:r>
            <a:br>
              <a:rPr lang="fr-FR" sz="2800" b="1" dirty="0" smtClean="0">
                <a:solidFill>
                  <a:srgbClr val="1C6797"/>
                </a:solidFill>
                <a:latin typeface="Arial"/>
                <a:cs typeface="Arial"/>
              </a:rPr>
            </a:br>
            <a:r>
              <a:rPr lang="fr-FR" sz="2800" b="1" dirty="0" smtClean="0">
                <a:solidFill>
                  <a:srgbClr val="1C6797"/>
                </a:solidFill>
                <a:latin typeface="Arial"/>
                <a:cs typeface="Arial"/>
              </a:rPr>
              <a:t>MAIS PEUT-IL ÊTRE LA SEULE PRIORITÉ ? </a:t>
            </a:r>
            <a:endParaRPr lang="fr-FR" sz="2800" b="1" dirty="0">
              <a:solidFill>
                <a:srgbClr val="1C6797"/>
              </a:solidFill>
              <a:latin typeface="Arial"/>
              <a:cs typeface="Arial"/>
            </a:endParaRPr>
          </a:p>
        </p:txBody>
      </p:sp>
      <p:sp>
        <p:nvSpPr>
          <p:cNvPr id="8" name="Rectangle 7"/>
          <p:cNvSpPr/>
          <p:nvPr/>
        </p:nvSpPr>
        <p:spPr>
          <a:xfrm>
            <a:off x="641585" y="1894801"/>
            <a:ext cx="7882401" cy="2734081"/>
          </a:xfrm>
          <a:prstGeom prst="rect">
            <a:avLst/>
          </a:prstGeom>
        </p:spPr>
        <p:txBody>
          <a:bodyPr wrap="square">
            <a:spAutoFit/>
          </a:bodyPr>
          <a:lstStyle/>
          <a:p>
            <a:pPr marL="285750" indent="-285750">
              <a:lnSpc>
                <a:spcPct val="90000"/>
              </a:lnSpc>
              <a:spcBef>
                <a:spcPts val="600"/>
              </a:spcBef>
              <a:buFont typeface="Wingdings" charset="2"/>
              <a:buChar char="ü"/>
            </a:pPr>
            <a:r>
              <a:rPr lang="fr-FR" sz="2800" dirty="0" smtClean="0">
                <a:latin typeface="Arial"/>
                <a:cs typeface="Arial"/>
              </a:rPr>
              <a:t>Les </a:t>
            </a:r>
            <a:r>
              <a:rPr lang="fr-FR" sz="2800" dirty="0" smtClean="0">
                <a:solidFill>
                  <a:srgbClr val="1F8787"/>
                </a:solidFill>
                <a:latin typeface="Arial"/>
                <a:cs typeface="Arial"/>
              </a:rPr>
              <a:t>délais annoncés (et déjà reportés) ne sont pas tenables</a:t>
            </a:r>
          </a:p>
          <a:p>
            <a:pPr>
              <a:lnSpc>
                <a:spcPct val="90000"/>
              </a:lnSpc>
              <a:spcBef>
                <a:spcPts val="600"/>
              </a:spcBef>
            </a:pPr>
            <a:endParaRPr lang="fr-FR" sz="2800" b="1" dirty="0" smtClean="0">
              <a:solidFill>
                <a:srgbClr val="C00000"/>
              </a:solidFill>
              <a:latin typeface="Arial"/>
              <a:cs typeface="Arial"/>
            </a:endParaRPr>
          </a:p>
          <a:p>
            <a:pPr marL="285750" indent="-285750">
              <a:lnSpc>
                <a:spcPct val="90000"/>
              </a:lnSpc>
              <a:spcBef>
                <a:spcPts val="600"/>
              </a:spcBef>
              <a:buFont typeface="Wingdings" charset="2"/>
              <a:buChar char="ü"/>
            </a:pPr>
            <a:r>
              <a:rPr lang="fr-FR" sz="2800" dirty="0" smtClean="0">
                <a:latin typeface="Arial"/>
                <a:cs typeface="Arial"/>
              </a:rPr>
              <a:t>Le </a:t>
            </a:r>
            <a:r>
              <a:rPr lang="fr-FR" sz="2800" dirty="0" smtClean="0">
                <a:solidFill>
                  <a:srgbClr val="1F8787"/>
                </a:solidFill>
                <a:latin typeface="Arial"/>
                <a:cs typeface="Arial"/>
              </a:rPr>
              <a:t>Grand </a:t>
            </a:r>
            <a:r>
              <a:rPr lang="fr-FR" sz="2800" dirty="0">
                <a:solidFill>
                  <a:srgbClr val="1F8787"/>
                </a:solidFill>
                <a:latin typeface="Arial"/>
                <a:cs typeface="Arial"/>
              </a:rPr>
              <a:t>Paris </a:t>
            </a:r>
            <a:r>
              <a:rPr lang="fr-FR" sz="2800" dirty="0" smtClean="0">
                <a:solidFill>
                  <a:srgbClr val="1F8787"/>
                </a:solidFill>
                <a:latin typeface="Arial"/>
                <a:cs typeface="Arial"/>
              </a:rPr>
              <a:t>Express ne soulagera presque pas le trafic des RER </a:t>
            </a:r>
            <a:r>
              <a:rPr lang="fr-FR" sz="2800" dirty="0" smtClean="0">
                <a:latin typeface="Arial"/>
                <a:cs typeface="Arial"/>
              </a:rPr>
              <a:t>(prévisions DRIEA) </a:t>
            </a:r>
          </a:p>
          <a:p>
            <a:pPr>
              <a:lnSpc>
                <a:spcPct val="90000"/>
              </a:lnSpc>
              <a:spcBef>
                <a:spcPts val="600"/>
              </a:spcBef>
            </a:pPr>
            <a:endParaRPr lang="fr-FR" sz="2800" dirty="0" smtClean="0">
              <a:latin typeface="Arial"/>
              <a:cs typeface="Arial"/>
            </a:endParaRPr>
          </a:p>
        </p:txBody>
      </p:sp>
      <p:sp>
        <p:nvSpPr>
          <p:cNvPr id="5" name="Espace réservé du numéro de diapositive 3"/>
          <p:cNvSpPr>
            <a:spLocks noGrp="1"/>
          </p:cNvSpPr>
          <p:nvPr>
            <p:ph type="sldNum" sz="quarter" idx="12"/>
          </p:nvPr>
        </p:nvSpPr>
        <p:spPr>
          <a:xfrm>
            <a:off x="8347075" y="6483383"/>
            <a:ext cx="2133600" cy="365125"/>
          </a:xfrm>
        </p:spPr>
        <p:txBody>
          <a:bodyPr/>
          <a:lstStyle/>
          <a:p>
            <a:fld id="{A5037D60-60A3-5C42-9631-1F35AF3B465B}" type="slidenum">
              <a:rPr lang="fr-FR" sz="1200" smtClean="0">
                <a:latin typeface="Arial"/>
                <a:cs typeface="Arial"/>
              </a:rPr>
              <a:t>8</a:t>
            </a:fld>
            <a:endParaRPr lang="fr-FR" sz="1200">
              <a:latin typeface="Arial"/>
              <a:cs typeface="Arial"/>
            </a:endParaRPr>
          </a:p>
        </p:txBody>
      </p:sp>
    </p:spTree>
    <p:extLst>
      <p:ext uri="{BB962C8B-B14F-4D97-AF65-F5344CB8AC3E}">
        <p14:creationId xmlns:p14="http://schemas.microsoft.com/office/powerpoint/2010/main" val="15790830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000297940_illustration_large.jpg"/>
          <p:cNvPicPr>
            <a:picLocks noChangeAspect="1"/>
          </p:cNvPicPr>
          <p:nvPr/>
        </p:nvPicPr>
        <p:blipFill rotWithShape="1">
          <a:blip r:embed="rId3">
            <a:extLst>
              <a:ext uri="{28A0092B-C50C-407E-A947-70E740481C1C}">
                <a14:useLocalDpi xmlns:a14="http://schemas.microsoft.com/office/drawing/2010/main" val="0"/>
              </a:ext>
            </a:extLst>
          </a:blip>
          <a:srcRect b="16453"/>
          <a:stretch/>
        </p:blipFill>
        <p:spPr>
          <a:xfrm>
            <a:off x="2120868" y="1790812"/>
            <a:ext cx="3249256" cy="1802225"/>
          </a:xfrm>
          <a:prstGeom prst="rect">
            <a:avLst/>
          </a:prstGeom>
        </p:spPr>
      </p:pic>
      <p:sp>
        <p:nvSpPr>
          <p:cNvPr id="2" name="Titre 1"/>
          <p:cNvSpPr>
            <a:spLocks noGrp="1"/>
          </p:cNvSpPr>
          <p:nvPr>
            <p:ph type="title"/>
          </p:nvPr>
        </p:nvSpPr>
        <p:spPr>
          <a:xfrm>
            <a:off x="294387" y="176552"/>
            <a:ext cx="8229600" cy="1630135"/>
          </a:xfrm>
        </p:spPr>
        <p:txBody>
          <a:bodyPr>
            <a:noAutofit/>
          </a:bodyPr>
          <a:lstStyle/>
          <a:p>
            <a:pPr algn="l"/>
            <a:r>
              <a:rPr lang="fr-FR" sz="2800" b="1" dirty="0" smtClean="0">
                <a:solidFill>
                  <a:srgbClr val="1C6797"/>
                </a:solidFill>
                <a:latin typeface="Arial"/>
                <a:cs typeface="Arial"/>
              </a:rPr>
              <a:t>PEUT-ON ARRIVER À 2025 SANS AVOIR AGI VRAIMENT SUR LE RÉSEAU EXISTANT, </a:t>
            </a:r>
            <a:br>
              <a:rPr lang="fr-FR" sz="2800" b="1" dirty="0" smtClean="0">
                <a:solidFill>
                  <a:srgbClr val="1C6797"/>
                </a:solidFill>
                <a:latin typeface="Arial"/>
                <a:cs typeface="Arial"/>
              </a:rPr>
            </a:br>
            <a:r>
              <a:rPr lang="fr-FR" sz="2800" b="1" dirty="0" smtClean="0">
                <a:solidFill>
                  <a:srgbClr val="1C6797"/>
                </a:solidFill>
                <a:latin typeface="Arial"/>
                <a:cs typeface="Arial"/>
              </a:rPr>
              <a:t>DÉJÀ SI SATURÉ ?</a:t>
            </a:r>
            <a:endParaRPr lang="fr-FR" sz="2800" b="1" dirty="0">
              <a:solidFill>
                <a:srgbClr val="1C6797"/>
              </a:solidFill>
              <a:latin typeface="Arial"/>
              <a:cs typeface="Arial"/>
            </a:endParaRPr>
          </a:p>
        </p:txBody>
      </p:sp>
      <p:pic>
        <p:nvPicPr>
          <p:cNvPr id="4" name="Image 3" descr="12084_204006853111380_1769198964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50" y="3257261"/>
            <a:ext cx="2234446" cy="2234446"/>
          </a:xfrm>
          <a:prstGeom prst="rect">
            <a:avLst/>
          </a:prstGeom>
        </p:spPr>
      </p:pic>
      <p:cxnSp>
        <p:nvCxnSpPr>
          <p:cNvPr id="6" name="Connecteur droit 5"/>
          <p:cNvCxnSpPr/>
          <p:nvPr/>
        </p:nvCxnSpPr>
        <p:spPr>
          <a:xfrm flipH="1">
            <a:off x="2748796" y="2051295"/>
            <a:ext cx="3763735" cy="3956069"/>
          </a:xfrm>
          <a:prstGeom prst="line">
            <a:avLst/>
          </a:prstGeom>
          <a:ln>
            <a:solidFill>
              <a:srgbClr val="1F8787"/>
            </a:solidFill>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4999051" y="3593037"/>
            <a:ext cx="3386516" cy="1200329"/>
          </a:xfrm>
          <a:prstGeom prst="rect">
            <a:avLst/>
          </a:prstGeom>
          <a:noFill/>
        </p:spPr>
        <p:txBody>
          <a:bodyPr wrap="square" rtlCol="0">
            <a:spAutoFit/>
          </a:bodyPr>
          <a:lstStyle/>
          <a:p>
            <a:r>
              <a:rPr lang="fr-FR" sz="7200" b="1" dirty="0" smtClean="0">
                <a:solidFill>
                  <a:srgbClr val="1F8787"/>
                </a:solidFill>
                <a:latin typeface="Arial"/>
                <a:cs typeface="Arial"/>
              </a:rPr>
              <a:t>+ 20%</a:t>
            </a:r>
            <a:endParaRPr lang="fr-FR" sz="7200" b="1" dirty="0">
              <a:solidFill>
                <a:srgbClr val="1F8787"/>
              </a:solidFill>
              <a:latin typeface="Arial"/>
              <a:cs typeface="Arial"/>
            </a:endParaRPr>
          </a:p>
        </p:txBody>
      </p:sp>
      <p:sp>
        <p:nvSpPr>
          <p:cNvPr id="9" name="ZoneTexte 8"/>
          <p:cNvSpPr txBox="1"/>
          <p:nvPr/>
        </p:nvSpPr>
        <p:spPr>
          <a:xfrm>
            <a:off x="5142190" y="4549286"/>
            <a:ext cx="4086613" cy="1107996"/>
          </a:xfrm>
          <a:prstGeom prst="rect">
            <a:avLst/>
          </a:prstGeom>
          <a:noFill/>
        </p:spPr>
        <p:txBody>
          <a:bodyPr wrap="square" rtlCol="0">
            <a:spAutoFit/>
          </a:bodyPr>
          <a:lstStyle/>
          <a:p>
            <a:r>
              <a:rPr lang="fr-FR" sz="2200" dirty="0">
                <a:latin typeface="Arial"/>
                <a:cs typeface="Arial"/>
              </a:rPr>
              <a:t>d</a:t>
            </a:r>
            <a:r>
              <a:rPr lang="fr-FR" sz="2200" dirty="0" smtClean="0">
                <a:latin typeface="Arial"/>
                <a:cs typeface="Arial"/>
              </a:rPr>
              <a:t>e trafic en heure de pointe </a:t>
            </a:r>
          </a:p>
          <a:p>
            <a:r>
              <a:rPr lang="fr-FR" sz="2200" dirty="0" smtClean="0">
                <a:latin typeface="Arial"/>
                <a:cs typeface="Arial"/>
              </a:rPr>
              <a:t>sur les RER</a:t>
            </a:r>
          </a:p>
          <a:p>
            <a:r>
              <a:rPr lang="fr-FR" sz="2200" dirty="0">
                <a:latin typeface="Arial"/>
                <a:cs typeface="Arial"/>
              </a:rPr>
              <a:t>e</a:t>
            </a:r>
            <a:r>
              <a:rPr lang="fr-FR" sz="2200" dirty="0" smtClean="0">
                <a:latin typeface="Arial"/>
                <a:cs typeface="Arial"/>
              </a:rPr>
              <a:t>ntre 2005 et 2025</a:t>
            </a:r>
          </a:p>
        </p:txBody>
      </p:sp>
      <p:sp>
        <p:nvSpPr>
          <p:cNvPr id="10" name="Espace réservé du numéro de diapositive 3"/>
          <p:cNvSpPr txBox="1">
            <a:spLocks/>
          </p:cNvSpPr>
          <p:nvPr/>
        </p:nvSpPr>
        <p:spPr>
          <a:xfrm>
            <a:off x="8347075" y="6483383"/>
            <a:ext cx="2133600" cy="365125"/>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037D60-60A3-5C42-9631-1F35AF3B465B}" type="slidenum">
              <a:rPr lang="fr-FR" sz="1200" smtClean="0">
                <a:latin typeface="Arial"/>
                <a:cs typeface="Arial"/>
              </a:rPr>
              <a:pPr/>
              <a:t>9</a:t>
            </a:fld>
            <a:endParaRPr lang="fr-FR" sz="1200">
              <a:latin typeface="Arial"/>
              <a:cs typeface="Arial"/>
            </a:endParaRPr>
          </a:p>
        </p:txBody>
      </p:sp>
    </p:spTree>
    <p:extLst>
      <p:ext uri="{BB962C8B-B14F-4D97-AF65-F5344CB8AC3E}">
        <p14:creationId xmlns:p14="http://schemas.microsoft.com/office/powerpoint/2010/main" val="5804815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783</TotalTime>
  <Words>1596</Words>
  <Application>Microsoft Macintosh PowerPoint</Application>
  <PresentationFormat>Présentation à l'écran (4:3)</PresentationFormat>
  <Paragraphs>376</Paragraphs>
  <Slides>31</Slides>
  <Notes>19</Notes>
  <HiddenSlides>0</HiddenSlides>
  <MMClips>0</MMClips>
  <ScaleCrop>false</ScaleCrop>
  <HeadingPairs>
    <vt:vector size="4" baseType="variant">
      <vt:variant>
        <vt:lpstr>Thème</vt:lpstr>
      </vt:variant>
      <vt:variant>
        <vt:i4>2</vt:i4>
      </vt:variant>
      <vt:variant>
        <vt:lpstr>Titres des diapositives</vt:lpstr>
      </vt:variant>
      <vt:variant>
        <vt:i4>31</vt:i4>
      </vt:variant>
    </vt:vector>
  </HeadingPairs>
  <TitlesOfParts>
    <vt:vector size="33" baseType="lpstr">
      <vt:lpstr>Thème Office</vt:lpstr>
      <vt:lpstr>1_Thème Office</vt:lpstr>
      <vt:lpstr>MODERNISER LE RÉSEAU FERROVIAIRE FRANCILIEN  UN PROGRAMME POUR AGIR DÈS MAINTENANT DANS LA PERSPECTIVE DES JO ET DE L’EXPO UNIVERSELLE</vt:lpstr>
      <vt:lpstr>QU’EST-CE QUE  LE CERCLE DES TRANSPORTS ?</vt:lpstr>
      <vt:lpstr>POURQUOI LE CERCLE DES TRANSPORTS  S’EST-IL EMPARÉ DU SUJET ?</vt:lpstr>
      <vt:lpstr>UN RÉSEAU DE TRANSPORT PUISSANT </vt:lpstr>
      <vt:lpstr>...MAIS UN RÉSEAU FRAGILE</vt:lpstr>
      <vt:lpstr>TROIS QUESTIONS</vt:lpstr>
      <vt:lpstr>LES INVESTISSEMENTS PRÉVUS NE MINIMISENT-ILS PAS LES BESOINS DES LIGNES EXISTANTES ?</vt:lpstr>
      <vt:lpstr>LE GRAND PARIS EXPRESS EST UTILE. MAIS PEUT-IL ÊTRE LA SEULE PRIORITÉ ? </vt:lpstr>
      <vt:lpstr>PEUT-ON ARRIVER À 2025 SANS AVOIR AGI VRAIMENT SUR LE RÉSEAU EXISTANT,  DÉJÀ SI SATURÉ ?</vt:lpstr>
      <vt:lpstr>TROIS PROPOSITIONS</vt:lpstr>
      <vt:lpstr>1/ REMETTRE EN ÉTAT LE RÉSEAU D’INFRASTRUCTURE</vt:lpstr>
      <vt:lpstr>2 / RENOUVELER LE MATÉRIEL ROULANT ET METTRE EN PLACE LE PILOTAGE SEMI-AUTOMATIQUE SUR TOUS LES TRAINS</vt:lpstr>
      <vt:lpstr>3/ AMÉLIORER LE TRAITEMENT  DES INCIDENTS</vt:lpstr>
      <vt:lpstr>CADRAGE  FINANCIER D’ICI 2025</vt:lpstr>
      <vt:lpstr>RESSOURCES D’INVESTISSEMENTS DISPONIBLES D’ICI 2025</vt:lpstr>
      <vt:lpstr>BESOINS RAISONNABLES  D’INVESTISSEMENTS D’ICI 2025</vt:lpstr>
      <vt:lpstr>UNE ÉVOLUTION INQUIÉTANTE DU BUDGET DE FONCTIONNEMENT </vt:lpstr>
      <vt:lpstr>UNE HYPOTHÈSE FAVORABLE  DES DÉPENSES DE FONCTIONNEMENT EN 2025</vt:lpstr>
      <vt:lpstr>COMMENT SE PARTAGERA L’AUGMENTATION DES CONTRIBUTIONS DES FINANCEURS ?</vt:lpstr>
      <vt:lpstr>DES ARBITRAGES  NÉCESSAIRES  </vt:lpstr>
      <vt:lpstr>4 RÉPONSES POUR FINANCER LE PROGRAMME DE MODERNISATION DU RÉSEAU EXISTANT</vt:lpstr>
      <vt:lpstr>MERCI ! </vt:lpstr>
      <vt:lpstr>ANNEXES</vt:lpstr>
      <vt:lpstr>Présentation PowerPoint</vt:lpstr>
      <vt:lpstr>UN PROGRAMME GLOBAL D’INVESTISSEMENTS LARGEMENT SOUS-ESTIME</vt:lpstr>
      <vt:lpstr>LES DELAIS ANNONCES DE REALISATION DES INFRASTRUCTURES NOUVELLES NE SONT PAS TENABLES</vt:lpstr>
      <vt:lpstr>LE TRAFIC DES RER RESTERA LARGEMENT PREDOMINANT</vt:lpstr>
      <vt:lpstr>Ressources de fonctionnement Un budget de près de 9 milliards d’euros en 2013</vt:lpstr>
      <vt:lpstr>LES AVANTAGES D’UN RENOUVELLEMENT ANTICIPÉ</vt:lpstr>
      <vt:lpstr>Présentation PowerPoint</vt:lpstr>
      <vt:lpstr>Présentation PowerPoint</vt:lpstr>
    </vt:vector>
  </TitlesOfParts>
  <Company>June21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Ile-de-France : Un programme pour agir dès aujourd’hui pour la modernisation du réseau ferroviaire</dc:title>
  <dc:creator>Camille Ducorps</dc:creator>
  <cp:lastModifiedBy>Camille Ducorps</cp:lastModifiedBy>
  <cp:revision>63</cp:revision>
  <dcterms:created xsi:type="dcterms:W3CDTF">2015-09-23T15:34:55Z</dcterms:created>
  <dcterms:modified xsi:type="dcterms:W3CDTF">2015-09-28T15:02:23Z</dcterms:modified>
</cp:coreProperties>
</file>